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2"/>
  </p:notesMasterIdLst>
  <p:sldIdLst>
    <p:sldId id="256" r:id="rId3"/>
    <p:sldId id="274" r:id="rId4"/>
    <p:sldId id="307" r:id="rId5"/>
    <p:sldId id="313" r:id="rId6"/>
    <p:sldId id="296" r:id="rId7"/>
    <p:sldId id="275" r:id="rId8"/>
    <p:sldId id="320" r:id="rId9"/>
    <p:sldId id="322" r:id="rId10"/>
    <p:sldId id="273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ho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E37B63"/>
    <a:srgbClr val="795531"/>
    <a:srgbClr val="EFD5A2"/>
    <a:srgbClr val="ECE1CA"/>
    <a:srgbClr val="D2B4A6"/>
    <a:srgbClr val="734F29"/>
    <a:srgbClr val="DD462F"/>
    <a:srgbClr val="AEB785"/>
    <a:srgbClr val="3B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280" autoAdjust="0"/>
  </p:normalViewPr>
  <p:slideViewPr>
    <p:cSldViewPr snapToGrid="0">
      <p:cViewPr>
        <p:scale>
          <a:sx n="38" d="100"/>
          <a:sy n="38" d="100"/>
        </p:scale>
        <p:origin x="-1190" y="-4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FFF0C1-E5B5-4189-A7C9-A007F4779EA3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54904955-D4D0-49B2-B8EA-86B7B4EAC694}">
      <dgm:prSet custT="1"/>
      <dgm:spPr>
        <a:solidFill>
          <a:srgbClr val="D24726"/>
        </a:solidFill>
      </dgm:spPr>
      <dgm:t>
        <a:bodyPr/>
        <a:lstStyle/>
        <a:p>
          <a:pPr rtl="0"/>
          <a:r>
            <a:rPr lang="es-ES" sz="2400" b="0" dirty="0" smtClean="0"/>
            <a:t>General Rule</a:t>
          </a:r>
          <a:endParaRPr lang="es-ES" sz="2400" b="0" dirty="0"/>
        </a:p>
      </dgm:t>
    </dgm:pt>
    <dgm:pt modelId="{B1C32327-9704-4B44-B401-1FFE590A6238}" type="parTrans" cxnId="{5F62323B-71C8-4B75-AF0B-286F416C025D}">
      <dgm:prSet/>
      <dgm:spPr/>
      <dgm:t>
        <a:bodyPr/>
        <a:lstStyle/>
        <a:p>
          <a:endParaRPr lang="es-ES"/>
        </a:p>
      </dgm:t>
    </dgm:pt>
    <dgm:pt modelId="{D527FA01-9925-4EB8-ADC7-AC474E5BA147}" type="sibTrans" cxnId="{5F62323B-71C8-4B75-AF0B-286F416C025D}">
      <dgm:prSet/>
      <dgm:spPr/>
      <dgm:t>
        <a:bodyPr/>
        <a:lstStyle/>
        <a:p>
          <a:endParaRPr lang="es-ES"/>
        </a:p>
      </dgm:t>
    </dgm:pt>
    <dgm:pt modelId="{42EB0F7F-3D22-49DD-B5D8-5D41F78B1355}">
      <dgm:prSet custT="1"/>
      <dgm:spPr>
        <a:ln>
          <a:solidFill>
            <a:srgbClr val="D24726"/>
          </a:solidFill>
        </a:ln>
      </dgm:spPr>
      <dgm:t>
        <a:bodyPr/>
        <a:lstStyle/>
        <a:p>
          <a:pPr algn="just" rtl="0"/>
          <a:r>
            <a:rPr lang="es-ES" sz="1800" dirty="0" err="1" smtClean="0"/>
            <a:t>The</a:t>
          </a:r>
          <a:r>
            <a:rPr lang="es-ES" sz="1800" dirty="0" smtClean="0"/>
            <a:t> </a:t>
          </a:r>
          <a:r>
            <a:rPr lang="es-ES" sz="1800" dirty="0" err="1" smtClean="0"/>
            <a:t>insurer</a:t>
          </a:r>
          <a:r>
            <a:rPr lang="es-ES" sz="1800" dirty="0" smtClean="0"/>
            <a:t> </a:t>
          </a:r>
          <a:r>
            <a:rPr lang="es-ES" sz="1800" dirty="0" err="1" smtClean="0"/>
            <a:t>must</a:t>
          </a:r>
          <a:r>
            <a:rPr lang="es-ES" sz="1800" dirty="0" smtClean="0"/>
            <a:t> </a:t>
          </a:r>
          <a:r>
            <a:rPr lang="es-ES" sz="1800" dirty="0" err="1" smtClean="0"/>
            <a:t>pay</a:t>
          </a:r>
          <a:r>
            <a:rPr lang="es-ES" sz="1800" dirty="0" smtClean="0"/>
            <a:t> once </a:t>
          </a:r>
          <a:r>
            <a:rPr lang="es-ES" sz="1800" dirty="0" err="1" smtClean="0"/>
            <a:t>the</a:t>
          </a:r>
          <a:r>
            <a:rPr lang="es-ES" sz="1800" dirty="0" smtClean="0"/>
            <a:t> </a:t>
          </a:r>
          <a:r>
            <a:rPr lang="es-ES" sz="1800" dirty="0" err="1" smtClean="0"/>
            <a:t>investigations</a:t>
          </a:r>
          <a:r>
            <a:rPr lang="es-ES" sz="1800" dirty="0" smtClean="0"/>
            <a:t> and </a:t>
          </a:r>
          <a:r>
            <a:rPr lang="es-ES" sz="1800" dirty="0" err="1" smtClean="0"/>
            <a:t>adjustments</a:t>
          </a:r>
          <a:r>
            <a:rPr lang="es-ES" sz="1800" dirty="0" smtClean="0"/>
            <a:t> </a:t>
          </a:r>
          <a:r>
            <a:rPr lang="es-ES" sz="1800" dirty="0" err="1" smtClean="0"/>
            <a:t>required</a:t>
          </a:r>
          <a:r>
            <a:rPr lang="es-ES" sz="1800" dirty="0" smtClean="0"/>
            <a:t> to </a:t>
          </a:r>
          <a:r>
            <a:rPr lang="es-ES" sz="1800" dirty="0" err="1" smtClean="0"/>
            <a:t>establish</a:t>
          </a:r>
          <a:r>
            <a:rPr lang="es-ES" sz="1800" dirty="0" smtClean="0"/>
            <a:t> </a:t>
          </a:r>
          <a:r>
            <a:rPr lang="es-ES" sz="1800" dirty="0" err="1" smtClean="0"/>
            <a:t>the</a:t>
          </a:r>
          <a:r>
            <a:rPr lang="es-ES" sz="1800" dirty="0" smtClean="0"/>
            <a:t> </a:t>
          </a:r>
          <a:r>
            <a:rPr lang="es-ES" sz="1800" dirty="0" err="1" smtClean="0"/>
            <a:t>existence</a:t>
          </a:r>
          <a:r>
            <a:rPr lang="es-ES" sz="1800" dirty="0" smtClean="0"/>
            <a:t> of </a:t>
          </a:r>
          <a:r>
            <a:rPr lang="es-ES" sz="1800" dirty="0" err="1" smtClean="0"/>
            <a:t>the</a:t>
          </a:r>
          <a:r>
            <a:rPr lang="es-ES" sz="1800" dirty="0" smtClean="0"/>
            <a:t> </a:t>
          </a:r>
          <a:r>
            <a:rPr lang="es-ES" sz="1800" dirty="0" err="1" smtClean="0"/>
            <a:t>loss</a:t>
          </a:r>
          <a:r>
            <a:rPr lang="es-ES" sz="1800" dirty="0" smtClean="0"/>
            <a:t> and </a:t>
          </a:r>
          <a:r>
            <a:rPr lang="es-ES" sz="1800" dirty="0" err="1" smtClean="0"/>
            <a:t>the</a:t>
          </a:r>
          <a:r>
            <a:rPr lang="es-ES" sz="1800" dirty="0" smtClean="0"/>
            <a:t> </a:t>
          </a:r>
          <a:r>
            <a:rPr lang="es-ES" sz="1800" dirty="0" err="1" smtClean="0"/>
            <a:t>indemnity</a:t>
          </a:r>
          <a:r>
            <a:rPr lang="es-ES" sz="1800" dirty="0" smtClean="0"/>
            <a:t> </a:t>
          </a:r>
          <a:r>
            <a:rPr lang="es-ES" sz="1800" dirty="0" err="1" smtClean="0"/>
            <a:t>thereof</a:t>
          </a:r>
          <a:r>
            <a:rPr lang="es-ES" sz="1800" dirty="0" smtClean="0"/>
            <a:t> </a:t>
          </a:r>
          <a:r>
            <a:rPr lang="es-ES" sz="1800" dirty="0" err="1" smtClean="0"/>
            <a:t>have</a:t>
          </a:r>
          <a:r>
            <a:rPr lang="es-ES" sz="1800" dirty="0" smtClean="0"/>
            <a:t> </a:t>
          </a:r>
          <a:r>
            <a:rPr lang="es-ES" sz="1800" dirty="0" err="1" smtClean="0"/>
            <a:t>been</a:t>
          </a:r>
          <a:r>
            <a:rPr lang="es-ES" sz="1800" dirty="0" smtClean="0"/>
            <a:t> </a:t>
          </a:r>
          <a:r>
            <a:rPr lang="es-ES" sz="1800" dirty="0" err="1" smtClean="0"/>
            <a:t>concluded</a:t>
          </a:r>
          <a:r>
            <a:rPr lang="es-ES" sz="2000" dirty="0" smtClean="0"/>
            <a:t>. </a:t>
          </a:r>
          <a:r>
            <a:rPr lang="es-ES" sz="2000" dirty="0" err="1" smtClean="0"/>
            <a:t>Seven</a:t>
          </a:r>
          <a:r>
            <a:rPr lang="es-ES" sz="2000" dirty="0" smtClean="0"/>
            <a:t> </a:t>
          </a:r>
          <a:r>
            <a:rPr lang="es-ES" sz="2000" dirty="0" err="1" smtClean="0"/>
            <a:t>days</a:t>
          </a:r>
          <a:r>
            <a:rPr lang="es-ES" sz="2000" dirty="0" smtClean="0"/>
            <a:t> </a:t>
          </a:r>
          <a:r>
            <a:rPr lang="es-ES" sz="2000" dirty="0" err="1" smtClean="0"/>
            <a:t>or</a:t>
          </a:r>
          <a:r>
            <a:rPr lang="es-ES" sz="2000" dirty="0" smtClean="0"/>
            <a:t> </a:t>
          </a:r>
          <a:r>
            <a:rPr lang="es-ES" sz="2000" dirty="0" err="1" smtClean="0"/>
            <a:t>longer</a:t>
          </a:r>
          <a:r>
            <a:rPr lang="es-ES" sz="2000" dirty="0" smtClean="0"/>
            <a:t> </a:t>
          </a:r>
          <a:r>
            <a:rPr lang="es-ES" sz="2000" dirty="0" err="1" smtClean="0"/>
            <a:t>policy</a:t>
          </a:r>
          <a:r>
            <a:rPr lang="es-ES" sz="2000" dirty="0" smtClean="0"/>
            <a:t> </a:t>
          </a:r>
          <a:r>
            <a:rPr lang="es-ES" sz="2000" dirty="0" err="1" smtClean="0"/>
            <a:t>term</a:t>
          </a:r>
          <a:r>
            <a:rPr lang="es-ES" sz="2000" dirty="0" smtClean="0"/>
            <a:t> to </a:t>
          </a:r>
          <a:r>
            <a:rPr lang="es-ES" sz="2000" dirty="0" err="1" smtClean="0"/>
            <a:t>report</a:t>
          </a:r>
          <a:r>
            <a:rPr lang="es-ES" sz="2000" dirty="0" smtClean="0"/>
            <a:t> </a:t>
          </a:r>
          <a:r>
            <a:rPr lang="es-ES" sz="2000" dirty="0" err="1" smtClean="0"/>
            <a:t>loss</a:t>
          </a:r>
          <a:r>
            <a:rPr lang="es-ES" sz="2000" dirty="0" smtClean="0"/>
            <a:t>.</a:t>
          </a:r>
          <a:endParaRPr lang="es-ES" sz="2000" dirty="0"/>
        </a:p>
      </dgm:t>
    </dgm:pt>
    <dgm:pt modelId="{E7F9E6B6-5115-4414-BD21-37F923E1DDBC}" type="parTrans" cxnId="{A8E48B3A-0CAB-4062-B12C-C84C98DEA2E6}">
      <dgm:prSet/>
      <dgm:spPr/>
      <dgm:t>
        <a:bodyPr/>
        <a:lstStyle/>
        <a:p>
          <a:endParaRPr lang="es-ES"/>
        </a:p>
      </dgm:t>
    </dgm:pt>
    <dgm:pt modelId="{89681AD6-95A5-44A4-ADAD-8BECC9CF01C2}" type="sibTrans" cxnId="{A8E48B3A-0CAB-4062-B12C-C84C98DEA2E6}">
      <dgm:prSet/>
      <dgm:spPr/>
      <dgm:t>
        <a:bodyPr/>
        <a:lstStyle/>
        <a:p>
          <a:endParaRPr lang="es-ES"/>
        </a:p>
      </dgm:t>
    </dgm:pt>
    <dgm:pt modelId="{C5E8743C-5FBC-4C4C-A2B3-0D4DF00E6E83}">
      <dgm:prSet custT="1"/>
      <dgm:spPr>
        <a:solidFill>
          <a:srgbClr val="D24726"/>
        </a:solidFill>
      </dgm:spPr>
      <dgm:t>
        <a:bodyPr/>
        <a:lstStyle/>
        <a:p>
          <a:pPr rtl="0"/>
          <a:r>
            <a:rPr lang="es-ES" sz="2400" b="0" dirty="0" err="1" smtClean="0"/>
            <a:t>Peculiarities</a:t>
          </a:r>
          <a:endParaRPr lang="es-ES" sz="2400" b="0" dirty="0"/>
        </a:p>
      </dgm:t>
    </dgm:pt>
    <dgm:pt modelId="{5463DE89-E6CE-411F-842C-31A88A49C42F}" type="parTrans" cxnId="{7B5BDA99-691F-4493-8DF9-2F4F1EC4EC5F}">
      <dgm:prSet/>
      <dgm:spPr/>
      <dgm:t>
        <a:bodyPr/>
        <a:lstStyle/>
        <a:p>
          <a:endParaRPr lang="es-ES"/>
        </a:p>
      </dgm:t>
    </dgm:pt>
    <dgm:pt modelId="{546554E1-B7AD-4667-BC32-87652DF73A8F}" type="sibTrans" cxnId="{7B5BDA99-691F-4493-8DF9-2F4F1EC4EC5F}">
      <dgm:prSet/>
      <dgm:spPr/>
      <dgm:t>
        <a:bodyPr/>
        <a:lstStyle/>
        <a:p>
          <a:endParaRPr lang="es-ES"/>
        </a:p>
      </dgm:t>
    </dgm:pt>
    <dgm:pt modelId="{D78A287F-533E-459E-8EFE-F8F19F7C76FA}">
      <dgm:prSet custT="1"/>
      <dgm:spPr>
        <a:ln>
          <a:solidFill>
            <a:srgbClr val="D24726"/>
          </a:solidFill>
        </a:ln>
      </dgm:spPr>
      <dgm:t>
        <a:bodyPr/>
        <a:lstStyle/>
        <a:p>
          <a:pPr algn="just"/>
          <a:r>
            <a:rPr lang="es-ES" sz="2000" dirty="0" err="1" smtClean="0"/>
            <a:t>However</a:t>
          </a:r>
          <a:r>
            <a:rPr lang="es-ES" sz="2000" dirty="0" smtClean="0"/>
            <a:t>, in </a:t>
          </a:r>
          <a:r>
            <a:rPr lang="es-ES" sz="2000" dirty="0" err="1" smtClean="0"/>
            <a:t>any</a:t>
          </a:r>
          <a:r>
            <a:rPr lang="es-ES" sz="2000" dirty="0" smtClean="0"/>
            <a:t> </a:t>
          </a:r>
          <a:r>
            <a:rPr lang="es-ES" sz="2000" dirty="0" err="1" smtClean="0"/>
            <a:t>event</a:t>
          </a:r>
          <a:r>
            <a:rPr lang="es-ES" sz="2000" dirty="0" smtClean="0"/>
            <a:t>, 40 </a:t>
          </a:r>
          <a:r>
            <a:rPr lang="es-ES" sz="2000" dirty="0" err="1" smtClean="0"/>
            <a:t>days</a:t>
          </a:r>
          <a:r>
            <a:rPr lang="es-ES" sz="2000" dirty="0" smtClean="0"/>
            <a:t> </a:t>
          </a:r>
          <a:r>
            <a:rPr lang="es-ES" sz="2000" dirty="0" err="1" smtClean="0"/>
            <a:t>from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claim</a:t>
          </a:r>
          <a:r>
            <a:rPr lang="es-ES" sz="2000" dirty="0" smtClean="0"/>
            <a:t>,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insurer</a:t>
          </a:r>
          <a:r>
            <a:rPr lang="es-ES" sz="2000" dirty="0" smtClean="0"/>
            <a:t> </a:t>
          </a:r>
          <a:r>
            <a:rPr lang="es-ES" sz="2000" dirty="0" err="1" smtClean="0"/>
            <a:t>must</a:t>
          </a:r>
          <a:r>
            <a:rPr lang="es-ES" sz="2000" dirty="0" smtClean="0"/>
            <a:t> </a:t>
          </a:r>
          <a:r>
            <a:rPr lang="es-ES" sz="2000" dirty="0" err="1" smtClean="0"/>
            <a:t>pay</a:t>
          </a:r>
          <a:r>
            <a:rPr lang="es-ES" sz="2000" dirty="0" smtClean="0"/>
            <a:t> </a:t>
          </a:r>
          <a:r>
            <a:rPr lang="es-ES" sz="2000" dirty="0" err="1" smtClean="0"/>
            <a:t>what</a:t>
          </a:r>
          <a:r>
            <a:rPr lang="es-ES" sz="2000" dirty="0" smtClean="0"/>
            <a:t> he </a:t>
          </a:r>
          <a:r>
            <a:rPr lang="es-ES" sz="2000" dirty="0" err="1" smtClean="0"/>
            <a:t>believes</a:t>
          </a:r>
          <a:r>
            <a:rPr lang="es-ES" sz="2000" dirty="0" smtClean="0"/>
            <a:t> </a:t>
          </a:r>
          <a:r>
            <a:rPr lang="es-ES" sz="2000" dirty="0" err="1" smtClean="0"/>
            <a:t>is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mínimum </a:t>
          </a:r>
          <a:r>
            <a:rPr lang="es-ES" sz="2000" dirty="0" err="1" smtClean="0"/>
            <a:t>amount</a:t>
          </a:r>
          <a:r>
            <a:rPr lang="es-ES" sz="2000" dirty="0" smtClean="0"/>
            <a:t> </a:t>
          </a:r>
          <a:r>
            <a:rPr lang="es-ES" sz="2000" dirty="0" err="1" smtClean="0"/>
            <a:t>payable</a:t>
          </a:r>
          <a:r>
            <a:rPr lang="es-ES" sz="2000" dirty="0" smtClean="0"/>
            <a:t> </a:t>
          </a:r>
          <a:r>
            <a:rPr lang="es-ES" sz="2000" dirty="0" err="1" smtClean="0"/>
            <a:t>under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circumstances</a:t>
          </a:r>
          <a:r>
            <a:rPr lang="es-ES" sz="2000" dirty="0" smtClean="0"/>
            <a:t> </a:t>
          </a:r>
          <a:r>
            <a:rPr lang="es-ES" sz="2000" dirty="0" err="1" smtClean="0"/>
            <a:t>known</a:t>
          </a:r>
          <a:r>
            <a:rPr lang="es-ES" sz="2000" dirty="0" smtClean="0"/>
            <a:t> to </a:t>
          </a:r>
          <a:r>
            <a:rPr lang="es-ES" sz="2000" dirty="0" err="1" smtClean="0"/>
            <a:t>him</a:t>
          </a:r>
          <a:r>
            <a:rPr lang="es-ES" sz="2000" dirty="0" smtClean="0"/>
            <a:t>. </a:t>
          </a:r>
          <a:endParaRPr lang="es-ES" sz="2000" dirty="0"/>
        </a:p>
      </dgm:t>
    </dgm:pt>
    <dgm:pt modelId="{672617F2-E07B-44C3-AAC4-EE3EA3191A6E}" type="parTrans" cxnId="{C54044EA-2D55-49AA-99BD-80935F5E84A3}">
      <dgm:prSet/>
      <dgm:spPr/>
      <dgm:t>
        <a:bodyPr/>
        <a:lstStyle/>
        <a:p>
          <a:endParaRPr lang="es-ES"/>
        </a:p>
      </dgm:t>
    </dgm:pt>
    <dgm:pt modelId="{79232F87-6730-4D39-9D8C-BC58D640FCB3}" type="sibTrans" cxnId="{C54044EA-2D55-49AA-99BD-80935F5E84A3}">
      <dgm:prSet/>
      <dgm:spPr/>
      <dgm:t>
        <a:bodyPr/>
        <a:lstStyle/>
        <a:p>
          <a:endParaRPr lang="es-ES"/>
        </a:p>
      </dgm:t>
    </dgm:pt>
    <dgm:pt modelId="{74A4DB68-2CC3-48F8-A064-8A12FFEC78B8}">
      <dgm:prSet custT="1"/>
      <dgm:spPr/>
      <dgm:t>
        <a:bodyPr/>
        <a:lstStyle/>
        <a:p>
          <a:pPr algn="just"/>
          <a:r>
            <a:rPr lang="es-ES" sz="2000" dirty="0" smtClean="0"/>
            <a:t>Final </a:t>
          </a:r>
          <a:r>
            <a:rPr lang="es-ES" sz="2000" dirty="0" err="1" smtClean="0"/>
            <a:t>settlement</a:t>
          </a:r>
          <a:r>
            <a:rPr lang="es-ES" sz="2000" dirty="0" smtClean="0"/>
            <a:t>: 3 </a:t>
          </a:r>
          <a:r>
            <a:rPr lang="es-ES" sz="2000" dirty="0" err="1" smtClean="0"/>
            <a:t>months</a:t>
          </a:r>
          <a:r>
            <a:rPr lang="es-ES" sz="2000" dirty="0" smtClean="0"/>
            <a:t> </a:t>
          </a:r>
          <a:r>
            <a:rPr lang="es-ES" sz="2000" dirty="0" err="1" smtClean="0"/>
            <a:t>from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loss</a:t>
          </a:r>
          <a:r>
            <a:rPr lang="es-ES" sz="2000" dirty="0" smtClean="0"/>
            <a:t>.</a:t>
          </a:r>
          <a:endParaRPr lang="es-ES" sz="2000" dirty="0"/>
        </a:p>
      </dgm:t>
    </dgm:pt>
    <dgm:pt modelId="{929A2369-8F4E-4B12-9505-E0A89BF5BC20}" type="parTrans" cxnId="{C1BBECDB-8298-453C-9BB7-F060B424A156}">
      <dgm:prSet/>
      <dgm:spPr/>
      <dgm:t>
        <a:bodyPr/>
        <a:lstStyle/>
        <a:p>
          <a:endParaRPr lang="es-ES"/>
        </a:p>
      </dgm:t>
    </dgm:pt>
    <dgm:pt modelId="{51A71758-947A-43D3-A75F-0FB9F86D4F3E}" type="sibTrans" cxnId="{C1BBECDB-8298-453C-9BB7-F060B424A156}">
      <dgm:prSet/>
      <dgm:spPr/>
      <dgm:t>
        <a:bodyPr/>
        <a:lstStyle/>
        <a:p>
          <a:endParaRPr lang="es-ES"/>
        </a:p>
      </dgm:t>
    </dgm:pt>
    <dgm:pt modelId="{BC095800-7374-4D71-AEF6-0AED1C1E34CD}">
      <dgm:prSet custT="1"/>
      <dgm:spPr/>
      <dgm:t>
        <a:bodyPr/>
        <a:lstStyle/>
        <a:p>
          <a:pPr algn="just"/>
          <a:r>
            <a:rPr lang="es-ES" sz="2000" dirty="0" err="1" smtClean="0"/>
            <a:t>Parties</a:t>
          </a:r>
          <a:r>
            <a:rPr lang="es-ES" sz="2000" dirty="0" smtClean="0"/>
            <a:t> to </a:t>
          </a:r>
          <a:r>
            <a:rPr lang="es-ES" sz="2000" dirty="0" err="1" smtClean="0"/>
            <a:t>large</a:t>
          </a:r>
          <a:r>
            <a:rPr lang="es-ES" sz="2000" dirty="0" smtClean="0"/>
            <a:t> </a:t>
          </a:r>
          <a:r>
            <a:rPr lang="es-ES" sz="2000" dirty="0" err="1" smtClean="0"/>
            <a:t>risks</a:t>
          </a:r>
          <a:r>
            <a:rPr lang="es-ES" sz="2000" dirty="0" smtClean="0"/>
            <a:t> as </a:t>
          </a:r>
          <a:r>
            <a:rPr lang="es-ES" sz="2000" dirty="0" err="1" smtClean="0"/>
            <a:t>defined</a:t>
          </a:r>
          <a:r>
            <a:rPr lang="es-ES" sz="2000" dirty="0" smtClean="0"/>
            <a:t> </a:t>
          </a:r>
          <a:r>
            <a:rPr lang="es-ES" sz="2000" dirty="0" err="1" smtClean="0"/>
            <a:t>may</a:t>
          </a:r>
          <a:r>
            <a:rPr lang="es-ES" sz="2000" dirty="0" smtClean="0"/>
            <a:t> </a:t>
          </a:r>
          <a:r>
            <a:rPr lang="es-ES" sz="2000" dirty="0" err="1" smtClean="0"/>
            <a:t>agree</a:t>
          </a:r>
          <a:r>
            <a:rPr lang="es-ES" sz="2000" dirty="0" smtClean="0"/>
            <a:t> </a:t>
          </a:r>
          <a:r>
            <a:rPr lang="es-ES" sz="2000" dirty="0" err="1" smtClean="0"/>
            <a:t>otherwise</a:t>
          </a:r>
          <a:r>
            <a:rPr lang="es-ES" sz="2000" dirty="0" smtClean="0"/>
            <a:t> </a:t>
          </a:r>
          <a:r>
            <a:rPr lang="es-ES" sz="2000" dirty="0" err="1" smtClean="0"/>
            <a:t>or</a:t>
          </a:r>
          <a:r>
            <a:rPr lang="es-ES" sz="2000" dirty="0" smtClean="0"/>
            <a:t> </a:t>
          </a:r>
          <a:r>
            <a:rPr lang="en-US" sz="2000" noProof="0" dirty="0" smtClean="0"/>
            <a:t>even</a:t>
          </a:r>
          <a:r>
            <a:rPr lang="es-ES" sz="2000" dirty="0" smtClean="0"/>
            <a:t> </a:t>
          </a:r>
          <a:r>
            <a:rPr lang="es-ES" sz="2000" dirty="0" err="1" smtClean="0"/>
            <a:t>derogate</a:t>
          </a:r>
          <a:r>
            <a:rPr lang="es-ES" sz="2000" dirty="0" smtClean="0"/>
            <a:t> </a:t>
          </a:r>
          <a:r>
            <a:rPr lang="es-ES" sz="2000" dirty="0" err="1" smtClean="0"/>
            <a:t>these</a:t>
          </a:r>
          <a:r>
            <a:rPr lang="es-ES" sz="2000" dirty="0" smtClean="0"/>
            <a:t> rules.</a:t>
          </a:r>
          <a:endParaRPr lang="es-ES" sz="2000" dirty="0"/>
        </a:p>
      </dgm:t>
    </dgm:pt>
    <dgm:pt modelId="{E6C55F73-4A1F-497D-B8F3-BCBE31B45203}" type="parTrans" cxnId="{7C88E613-08BE-4B58-BF33-63607C6E38F1}">
      <dgm:prSet/>
      <dgm:spPr/>
      <dgm:t>
        <a:bodyPr/>
        <a:lstStyle/>
        <a:p>
          <a:endParaRPr lang="es-ES"/>
        </a:p>
      </dgm:t>
    </dgm:pt>
    <dgm:pt modelId="{8A27DF69-19EF-4B64-B8DA-359B2C0107C0}" type="sibTrans" cxnId="{7C88E613-08BE-4B58-BF33-63607C6E38F1}">
      <dgm:prSet/>
      <dgm:spPr/>
      <dgm:t>
        <a:bodyPr/>
        <a:lstStyle/>
        <a:p>
          <a:endParaRPr lang="es-ES"/>
        </a:p>
      </dgm:t>
    </dgm:pt>
    <dgm:pt modelId="{AE00A8E2-13DB-4A22-8755-5528074458FE}" type="pres">
      <dgm:prSet presAssocID="{CDFFF0C1-E5B5-4189-A7C9-A007F4779EA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2E163F4-CD85-4CC8-8653-F19679697285}" type="pres">
      <dgm:prSet presAssocID="{54904955-D4D0-49B2-B8EA-86B7B4EAC694}" presName="parentLin" presStyleCnt="0"/>
      <dgm:spPr/>
    </dgm:pt>
    <dgm:pt modelId="{B7C5627A-1073-4D46-BB8F-BEC5114F84A7}" type="pres">
      <dgm:prSet presAssocID="{54904955-D4D0-49B2-B8EA-86B7B4EAC694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D1B9FC1-4D11-4893-A37E-E3C45C15159E}" type="pres">
      <dgm:prSet presAssocID="{54904955-D4D0-49B2-B8EA-86B7B4EAC69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106EB0-B664-4B5C-BE0D-BE4C625A01FF}" type="pres">
      <dgm:prSet presAssocID="{54904955-D4D0-49B2-B8EA-86B7B4EAC694}" presName="negativeSpace" presStyleCnt="0"/>
      <dgm:spPr/>
    </dgm:pt>
    <dgm:pt modelId="{265487C3-771F-4DCE-B017-931486108E39}" type="pres">
      <dgm:prSet presAssocID="{54904955-D4D0-49B2-B8EA-86B7B4EAC694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A7B39E-8337-44F9-B6EF-316A1BCD3627}" type="pres">
      <dgm:prSet presAssocID="{D527FA01-9925-4EB8-ADC7-AC474E5BA147}" presName="spaceBetweenRectangles" presStyleCnt="0"/>
      <dgm:spPr/>
    </dgm:pt>
    <dgm:pt modelId="{8F786EA1-3687-4C87-891A-0005D6328BC7}" type="pres">
      <dgm:prSet presAssocID="{C5E8743C-5FBC-4C4C-A2B3-0D4DF00E6E83}" presName="parentLin" presStyleCnt="0"/>
      <dgm:spPr/>
    </dgm:pt>
    <dgm:pt modelId="{34D5B578-2A9B-485A-8A56-F159F69FB436}" type="pres">
      <dgm:prSet presAssocID="{C5E8743C-5FBC-4C4C-A2B3-0D4DF00E6E83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A06F22BD-719D-4620-9EEA-DD3B56849097}" type="pres">
      <dgm:prSet presAssocID="{C5E8743C-5FBC-4C4C-A2B3-0D4DF00E6E8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33BF7C-61B9-4B30-A88B-E419E69E158F}" type="pres">
      <dgm:prSet presAssocID="{C5E8743C-5FBC-4C4C-A2B3-0D4DF00E6E83}" presName="negativeSpace" presStyleCnt="0"/>
      <dgm:spPr/>
    </dgm:pt>
    <dgm:pt modelId="{59DD1B69-21FD-43A2-97AC-D655BFF6C0BC}" type="pres">
      <dgm:prSet presAssocID="{C5E8743C-5FBC-4C4C-A2B3-0D4DF00E6E8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B5BDA99-691F-4493-8DF9-2F4F1EC4EC5F}" srcId="{CDFFF0C1-E5B5-4189-A7C9-A007F4779EA3}" destId="{C5E8743C-5FBC-4C4C-A2B3-0D4DF00E6E83}" srcOrd="1" destOrd="0" parTransId="{5463DE89-E6CE-411F-842C-31A88A49C42F}" sibTransId="{546554E1-B7AD-4667-BC32-87652DF73A8F}"/>
    <dgm:cxn modelId="{FFC69076-4F45-4490-BE57-6B29440282AC}" type="presOf" srcId="{42EB0F7F-3D22-49DD-B5D8-5D41F78B1355}" destId="{265487C3-771F-4DCE-B017-931486108E39}" srcOrd="0" destOrd="0" presId="urn:microsoft.com/office/officeart/2005/8/layout/list1"/>
    <dgm:cxn modelId="{7C88E613-08BE-4B58-BF33-63607C6E38F1}" srcId="{C5E8743C-5FBC-4C4C-A2B3-0D4DF00E6E83}" destId="{BC095800-7374-4D71-AEF6-0AED1C1E34CD}" srcOrd="2" destOrd="0" parTransId="{E6C55F73-4A1F-497D-B8F3-BCBE31B45203}" sibTransId="{8A27DF69-19EF-4B64-B8DA-359B2C0107C0}"/>
    <dgm:cxn modelId="{C43C5057-94A2-4FF3-89DC-39BFDBF89249}" type="presOf" srcId="{BC095800-7374-4D71-AEF6-0AED1C1E34CD}" destId="{59DD1B69-21FD-43A2-97AC-D655BFF6C0BC}" srcOrd="0" destOrd="2" presId="urn:microsoft.com/office/officeart/2005/8/layout/list1"/>
    <dgm:cxn modelId="{DCEB5137-5BE8-4C9A-A32A-7B868AB0B920}" type="presOf" srcId="{54904955-D4D0-49B2-B8EA-86B7B4EAC694}" destId="{B7C5627A-1073-4D46-BB8F-BEC5114F84A7}" srcOrd="0" destOrd="0" presId="urn:microsoft.com/office/officeart/2005/8/layout/list1"/>
    <dgm:cxn modelId="{5F62323B-71C8-4B75-AF0B-286F416C025D}" srcId="{CDFFF0C1-E5B5-4189-A7C9-A007F4779EA3}" destId="{54904955-D4D0-49B2-B8EA-86B7B4EAC694}" srcOrd="0" destOrd="0" parTransId="{B1C32327-9704-4B44-B401-1FFE590A6238}" sibTransId="{D527FA01-9925-4EB8-ADC7-AC474E5BA147}"/>
    <dgm:cxn modelId="{BB9E7705-DF41-4A9B-8B41-3E298553CAA7}" type="presOf" srcId="{CDFFF0C1-E5B5-4189-A7C9-A007F4779EA3}" destId="{AE00A8E2-13DB-4A22-8755-5528074458FE}" srcOrd="0" destOrd="0" presId="urn:microsoft.com/office/officeart/2005/8/layout/list1"/>
    <dgm:cxn modelId="{C54044EA-2D55-49AA-99BD-80935F5E84A3}" srcId="{C5E8743C-5FBC-4C4C-A2B3-0D4DF00E6E83}" destId="{D78A287F-533E-459E-8EFE-F8F19F7C76FA}" srcOrd="0" destOrd="0" parTransId="{672617F2-E07B-44C3-AAC4-EE3EA3191A6E}" sibTransId="{79232F87-6730-4D39-9D8C-BC58D640FCB3}"/>
    <dgm:cxn modelId="{C1BBECDB-8298-453C-9BB7-F060B424A156}" srcId="{C5E8743C-5FBC-4C4C-A2B3-0D4DF00E6E83}" destId="{74A4DB68-2CC3-48F8-A064-8A12FFEC78B8}" srcOrd="1" destOrd="0" parTransId="{929A2369-8F4E-4B12-9505-E0A89BF5BC20}" sibTransId="{51A71758-947A-43D3-A75F-0FB9F86D4F3E}"/>
    <dgm:cxn modelId="{73EAE8B3-981F-48D2-8EC5-B257FB65789B}" type="presOf" srcId="{C5E8743C-5FBC-4C4C-A2B3-0D4DF00E6E83}" destId="{A06F22BD-719D-4620-9EEA-DD3B56849097}" srcOrd="1" destOrd="0" presId="urn:microsoft.com/office/officeart/2005/8/layout/list1"/>
    <dgm:cxn modelId="{A8E48B3A-0CAB-4062-B12C-C84C98DEA2E6}" srcId="{54904955-D4D0-49B2-B8EA-86B7B4EAC694}" destId="{42EB0F7F-3D22-49DD-B5D8-5D41F78B1355}" srcOrd="0" destOrd="0" parTransId="{E7F9E6B6-5115-4414-BD21-37F923E1DDBC}" sibTransId="{89681AD6-95A5-44A4-ADAD-8BECC9CF01C2}"/>
    <dgm:cxn modelId="{5E01BC57-F161-49F1-8B11-69329EB4F524}" type="presOf" srcId="{D78A287F-533E-459E-8EFE-F8F19F7C76FA}" destId="{59DD1B69-21FD-43A2-97AC-D655BFF6C0BC}" srcOrd="0" destOrd="0" presId="urn:microsoft.com/office/officeart/2005/8/layout/list1"/>
    <dgm:cxn modelId="{825858AC-88F7-4DC1-AAA1-CA0E389983C0}" type="presOf" srcId="{C5E8743C-5FBC-4C4C-A2B3-0D4DF00E6E83}" destId="{34D5B578-2A9B-485A-8A56-F159F69FB436}" srcOrd="0" destOrd="0" presId="urn:microsoft.com/office/officeart/2005/8/layout/list1"/>
    <dgm:cxn modelId="{A5FFD751-D415-4F0B-B5D3-DA539380D873}" type="presOf" srcId="{54904955-D4D0-49B2-B8EA-86B7B4EAC694}" destId="{8D1B9FC1-4D11-4893-A37E-E3C45C15159E}" srcOrd="1" destOrd="0" presId="urn:microsoft.com/office/officeart/2005/8/layout/list1"/>
    <dgm:cxn modelId="{43418E29-FF0B-4DDE-84A0-F0134AF91A27}" type="presOf" srcId="{74A4DB68-2CC3-48F8-A064-8A12FFEC78B8}" destId="{59DD1B69-21FD-43A2-97AC-D655BFF6C0BC}" srcOrd="0" destOrd="1" presId="urn:microsoft.com/office/officeart/2005/8/layout/list1"/>
    <dgm:cxn modelId="{38BE6A98-75CF-4438-8C18-310C3ED2DC99}" type="presParOf" srcId="{AE00A8E2-13DB-4A22-8755-5528074458FE}" destId="{C2E163F4-CD85-4CC8-8653-F19679697285}" srcOrd="0" destOrd="0" presId="urn:microsoft.com/office/officeart/2005/8/layout/list1"/>
    <dgm:cxn modelId="{E87D06E3-2173-45E2-87D2-223F704F292E}" type="presParOf" srcId="{C2E163F4-CD85-4CC8-8653-F19679697285}" destId="{B7C5627A-1073-4D46-BB8F-BEC5114F84A7}" srcOrd="0" destOrd="0" presId="urn:microsoft.com/office/officeart/2005/8/layout/list1"/>
    <dgm:cxn modelId="{69A21B6B-FD97-4397-8AD9-4171284472F8}" type="presParOf" srcId="{C2E163F4-CD85-4CC8-8653-F19679697285}" destId="{8D1B9FC1-4D11-4893-A37E-E3C45C15159E}" srcOrd="1" destOrd="0" presId="urn:microsoft.com/office/officeart/2005/8/layout/list1"/>
    <dgm:cxn modelId="{418B54C8-C85E-412E-9F4C-C0C49F6CABB7}" type="presParOf" srcId="{AE00A8E2-13DB-4A22-8755-5528074458FE}" destId="{3D106EB0-B664-4B5C-BE0D-BE4C625A01FF}" srcOrd="1" destOrd="0" presId="urn:microsoft.com/office/officeart/2005/8/layout/list1"/>
    <dgm:cxn modelId="{F11197AD-95EB-4BE2-8E81-5D8CDD933B12}" type="presParOf" srcId="{AE00A8E2-13DB-4A22-8755-5528074458FE}" destId="{265487C3-771F-4DCE-B017-931486108E39}" srcOrd="2" destOrd="0" presId="urn:microsoft.com/office/officeart/2005/8/layout/list1"/>
    <dgm:cxn modelId="{2BA23C51-4FA6-407A-8969-FC885BC58239}" type="presParOf" srcId="{AE00A8E2-13DB-4A22-8755-5528074458FE}" destId="{C1A7B39E-8337-44F9-B6EF-316A1BCD3627}" srcOrd="3" destOrd="0" presId="urn:microsoft.com/office/officeart/2005/8/layout/list1"/>
    <dgm:cxn modelId="{B6B6A6AA-A790-4247-B59E-B65AC52D59DF}" type="presParOf" srcId="{AE00A8E2-13DB-4A22-8755-5528074458FE}" destId="{8F786EA1-3687-4C87-891A-0005D6328BC7}" srcOrd="4" destOrd="0" presId="urn:microsoft.com/office/officeart/2005/8/layout/list1"/>
    <dgm:cxn modelId="{4020C59D-1500-4AEB-8517-2FE6CFC0FDE1}" type="presParOf" srcId="{8F786EA1-3687-4C87-891A-0005D6328BC7}" destId="{34D5B578-2A9B-485A-8A56-F159F69FB436}" srcOrd="0" destOrd="0" presId="urn:microsoft.com/office/officeart/2005/8/layout/list1"/>
    <dgm:cxn modelId="{ACCBCD82-B97E-4D2B-B94C-B490DB890C97}" type="presParOf" srcId="{8F786EA1-3687-4C87-891A-0005D6328BC7}" destId="{A06F22BD-719D-4620-9EEA-DD3B56849097}" srcOrd="1" destOrd="0" presId="urn:microsoft.com/office/officeart/2005/8/layout/list1"/>
    <dgm:cxn modelId="{72387A09-5EAD-448D-914B-F1F638005E22}" type="presParOf" srcId="{AE00A8E2-13DB-4A22-8755-5528074458FE}" destId="{D333BF7C-61B9-4B30-A88B-E419E69E158F}" srcOrd="5" destOrd="0" presId="urn:microsoft.com/office/officeart/2005/8/layout/list1"/>
    <dgm:cxn modelId="{ED1EB001-445C-46F0-8EAE-2A9367E78663}" type="presParOf" srcId="{AE00A8E2-13DB-4A22-8755-5528074458FE}" destId="{59DD1B69-21FD-43A2-97AC-D655BFF6C0B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9BE0E6-B415-475C-ABE1-A0067201DE4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494AA6B3-0DD6-40E7-95BD-927A123AEF09}">
      <dgm:prSet phldrT="[Texto]"/>
      <dgm:spPr>
        <a:solidFill>
          <a:srgbClr val="D24726"/>
        </a:solidFill>
      </dgm:spPr>
      <dgm:t>
        <a:bodyPr/>
        <a:lstStyle/>
        <a:p>
          <a:r>
            <a:rPr lang="es-ES" dirty="0" err="1" smtClean="0"/>
            <a:t>Issues</a:t>
          </a:r>
          <a:endParaRPr lang="es-ES" dirty="0"/>
        </a:p>
      </dgm:t>
    </dgm:pt>
    <dgm:pt modelId="{101669BF-004F-4DA4-AD99-ACC2ECCB8488}" type="parTrans" cxnId="{B7A1CF4C-0371-4DAF-9AAA-AF4837C25E23}">
      <dgm:prSet/>
      <dgm:spPr/>
      <dgm:t>
        <a:bodyPr/>
        <a:lstStyle/>
        <a:p>
          <a:endParaRPr lang="es-ES"/>
        </a:p>
      </dgm:t>
    </dgm:pt>
    <dgm:pt modelId="{E385E35A-1A37-41EA-B537-43EA77C2230A}" type="sibTrans" cxnId="{B7A1CF4C-0371-4DAF-9AAA-AF4837C25E23}">
      <dgm:prSet/>
      <dgm:spPr/>
      <dgm:t>
        <a:bodyPr/>
        <a:lstStyle/>
        <a:p>
          <a:endParaRPr lang="es-ES"/>
        </a:p>
      </dgm:t>
    </dgm:pt>
    <dgm:pt modelId="{6FFAD1C4-8B53-4BA6-A026-4095A8A82FB6}">
      <dgm:prSet phldrT="[Texto]"/>
      <dgm:spPr>
        <a:solidFill>
          <a:srgbClr val="E37B63"/>
        </a:solidFill>
      </dgm:spPr>
      <dgm:t>
        <a:bodyPr/>
        <a:lstStyle/>
        <a:p>
          <a:r>
            <a:rPr lang="es-ES" dirty="0" smtClean="0"/>
            <a:t>Can </a:t>
          </a:r>
          <a:r>
            <a:rPr lang="es-ES" dirty="0" err="1" smtClean="0"/>
            <a:t>the</a:t>
          </a:r>
          <a:r>
            <a:rPr lang="es-ES" dirty="0" smtClean="0"/>
            <a:t> </a:t>
          </a:r>
          <a:r>
            <a:rPr lang="es-ES" dirty="0" err="1" smtClean="0"/>
            <a:t>punitive</a:t>
          </a:r>
          <a:r>
            <a:rPr lang="es-ES" dirty="0" smtClean="0"/>
            <a:t> </a:t>
          </a:r>
          <a:r>
            <a:rPr lang="es-ES" dirty="0" err="1" smtClean="0"/>
            <a:t>interest</a:t>
          </a:r>
          <a:r>
            <a:rPr lang="es-ES" dirty="0" smtClean="0"/>
            <a:t> be </a:t>
          </a:r>
          <a:r>
            <a:rPr lang="es-ES" dirty="0" err="1" smtClean="0"/>
            <a:t>passed</a:t>
          </a:r>
          <a:r>
            <a:rPr lang="es-ES" dirty="0" smtClean="0"/>
            <a:t> </a:t>
          </a:r>
          <a:r>
            <a:rPr lang="es-ES" dirty="0" err="1" smtClean="0"/>
            <a:t>on</a:t>
          </a:r>
          <a:r>
            <a:rPr lang="es-ES" dirty="0" smtClean="0"/>
            <a:t> to </a:t>
          </a:r>
          <a:r>
            <a:rPr lang="es-ES" dirty="0" err="1" smtClean="0"/>
            <a:t>reinsurers</a:t>
          </a:r>
          <a:r>
            <a:rPr lang="es-ES" dirty="0" smtClean="0"/>
            <a:t>?</a:t>
          </a:r>
          <a:endParaRPr lang="es-ES" dirty="0"/>
        </a:p>
      </dgm:t>
    </dgm:pt>
    <dgm:pt modelId="{07E37CD1-BE54-4CE2-8D57-FF8461827569}" type="parTrans" cxnId="{0A126592-51B6-4F07-8366-89B4C4BF56DD}">
      <dgm:prSet/>
      <dgm:spPr>
        <a:ln>
          <a:solidFill>
            <a:srgbClr val="D24726"/>
          </a:solidFill>
        </a:ln>
      </dgm:spPr>
      <dgm:t>
        <a:bodyPr/>
        <a:lstStyle/>
        <a:p>
          <a:endParaRPr lang="es-ES"/>
        </a:p>
      </dgm:t>
    </dgm:pt>
    <dgm:pt modelId="{3BDC550B-7975-4E82-95A3-3FF0E7546EC3}" type="sibTrans" cxnId="{0A126592-51B6-4F07-8366-89B4C4BF56DD}">
      <dgm:prSet/>
      <dgm:spPr/>
      <dgm:t>
        <a:bodyPr/>
        <a:lstStyle/>
        <a:p>
          <a:endParaRPr lang="es-ES"/>
        </a:p>
      </dgm:t>
    </dgm:pt>
    <dgm:pt modelId="{6B585661-642E-4AB1-A651-8908EE45A310}">
      <dgm:prSet phldrT="[Texto]"/>
      <dgm:spPr>
        <a:solidFill>
          <a:srgbClr val="E37B63"/>
        </a:solidFill>
      </dgm:spPr>
      <dgm:t>
        <a:bodyPr/>
        <a:lstStyle/>
        <a:p>
          <a:r>
            <a:rPr lang="es-ES" dirty="0" err="1" smtClean="0"/>
            <a:t>Does</a:t>
          </a:r>
          <a:r>
            <a:rPr lang="es-ES" dirty="0" smtClean="0"/>
            <a:t> </a:t>
          </a:r>
          <a:r>
            <a:rPr lang="es-ES" dirty="0" err="1" smtClean="0"/>
            <a:t>the</a:t>
          </a:r>
          <a:r>
            <a:rPr lang="es-ES" dirty="0" smtClean="0"/>
            <a:t> </a:t>
          </a:r>
          <a:r>
            <a:rPr lang="es-ES" dirty="0" err="1" smtClean="0"/>
            <a:t>punitive</a:t>
          </a:r>
          <a:r>
            <a:rPr lang="es-ES" dirty="0" smtClean="0"/>
            <a:t> </a:t>
          </a:r>
          <a:r>
            <a:rPr lang="es-ES" dirty="0" err="1" smtClean="0"/>
            <a:t>interest</a:t>
          </a:r>
          <a:r>
            <a:rPr lang="es-ES" dirty="0" smtClean="0"/>
            <a:t> </a:t>
          </a:r>
          <a:r>
            <a:rPr lang="es-ES" dirty="0" err="1" smtClean="0"/>
            <a:t>apply</a:t>
          </a:r>
          <a:r>
            <a:rPr lang="es-ES" dirty="0" smtClean="0"/>
            <a:t> to late </a:t>
          </a:r>
          <a:r>
            <a:rPr lang="es-ES" dirty="0" err="1" smtClean="0"/>
            <a:t>payment</a:t>
          </a:r>
          <a:r>
            <a:rPr lang="es-ES" dirty="0" smtClean="0"/>
            <a:t> of </a:t>
          </a:r>
          <a:r>
            <a:rPr lang="es-ES" dirty="0" err="1" smtClean="0"/>
            <a:t>claims</a:t>
          </a:r>
          <a:r>
            <a:rPr lang="es-ES" dirty="0" smtClean="0"/>
            <a:t> </a:t>
          </a:r>
          <a:r>
            <a:rPr lang="es-ES" dirty="0" err="1" smtClean="0"/>
            <a:t>by</a:t>
          </a:r>
          <a:r>
            <a:rPr lang="es-ES" dirty="0" smtClean="0"/>
            <a:t> </a:t>
          </a:r>
          <a:r>
            <a:rPr lang="es-ES" dirty="0" err="1" smtClean="0"/>
            <a:t>reinsurers</a:t>
          </a:r>
          <a:r>
            <a:rPr lang="es-ES" dirty="0" smtClean="0"/>
            <a:t>? </a:t>
          </a:r>
          <a:endParaRPr lang="es-ES" dirty="0"/>
        </a:p>
      </dgm:t>
    </dgm:pt>
    <dgm:pt modelId="{64B077BB-1429-44DB-BC3C-E7DE2BD884BE}" type="parTrans" cxnId="{42BACCB2-722E-40E0-AA05-97E334598947}">
      <dgm:prSet/>
      <dgm:spPr>
        <a:ln>
          <a:solidFill>
            <a:srgbClr val="D24726"/>
          </a:solidFill>
        </a:ln>
      </dgm:spPr>
      <dgm:t>
        <a:bodyPr/>
        <a:lstStyle/>
        <a:p>
          <a:endParaRPr lang="es-ES"/>
        </a:p>
      </dgm:t>
    </dgm:pt>
    <dgm:pt modelId="{9B806A02-4942-4E1A-BB2D-F6AFFF021552}" type="sibTrans" cxnId="{42BACCB2-722E-40E0-AA05-97E334598947}">
      <dgm:prSet/>
      <dgm:spPr/>
      <dgm:t>
        <a:bodyPr/>
        <a:lstStyle/>
        <a:p>
          <a:endParaRPr lang="es-ES"/>
        </a:p>
      </dgm:t>
    </dgm:pt>
    <dgm:pt modelId="{E32295B2-D487-4741-A570-80C0F5A570D8}" type="pres">
      <dgm:prSet presAssocID="{949BE0E6-B415-475C-ABE1-A0067201DE4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F3EF397-A955-454E-9DB9-77C0924C3B8F}" type="pres">
      <dgm:prSet presAssocID="{494AA6B3-0DD6-40E7-95BD-927A123AEF09}" presName="root1" presStyleCnt="0"/>
      <dgm:spPr/>
    </dgm:pt>
    <dgm:pt modelId="{08DC191C-C14C-4E09-A8DC-0A6726D370CF}" type="pres">
      <dgm:prSet presAssocID="{494AA6B3-0DD6-40E7-95BD-927A123AEF09}" presName="LevelOneTextNode" presStyleLbl="node0" presStyleIdx="0" presStyleCnt="1" custAng="5400000" custScaleX="99189" custScaleY="49467" custLinFactX="-100000" custLinFactNeighborX="-133034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19DCE8-4736-439C-8332-DB40F59C235A}" type="pres">
      <dgm:prSet presAssocID="{494AA6B3-0DD6-40E7-95BD-927A123AEF09}" presName="level2hierChild" presStyleCnt="0"/>
      <dgm:spPr/>
    </dgm:pt>
    <dgm:pt modelId="{8A23C812-BDED-42EF-BDFF-3A6FC1C9FB8D}" type="pres">
      <dgm:prSet presAssocID="{07E37CD1-BE54-4CE2-8D57-FF8461827569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35EB4512-9AAE-4667-9B4F-1747520BF518}" type="pres">
      <dgm:prSet presAssocID="{07E37CD1-BE54-4CE2-8D57-FF8461827569}" presName="connTx" presStyleLbl="parChTrans1D2" presStyleIdx="0" presStyleCnt="2"/>
      <dgm:spPr/>
      <dgm:t>
        <a:bodyPr/>
        <a:lstStyle/>
        <a:p>
          <a:endParaRPr lang="es-ES"/>
        </a:p>
      </dgm:t>
    </dgm:pt>
    <dgm:pt modelId="{F13BF1FD-7A72-49C0-A2FF-E61345799C6B}" type="pres">
      <dgm:prSet presAssocID="{6FFAD1C4-8B53-4BA6-A026-4095A8A82FB6}" presName="root2" presStyleCnt="0"/>
      <dgm:spPr/>
    </dgm:pt>
    <dgm:pt modelId="{E8EF0DA3-5385-464D-B4EC-9050823FD5B6}" type="pres">
      <dgm:prSet presAssocID="{6FFAD1C4-8B53-4BA6-A026-4095A8A82FB6}" presName="LevelTwoTextNode" presStyleLbl="node2" presStyleIdx="0" presStyleCnt="2" custScaleX="299468" custScaleY="102597" custLinFactNeighborX="11340" custLinFactNeighborY="-14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2FE92-CE08-41E6-B966-88AEDE257AFB}" type="pres">
      <dgm:prSet presAssocID="{6FFAD1C4-8B53-4BA6-A026-4095A8A82FB6}" presName="level3hierChild" presStyleCnt="0"/>
      <dgm:spPr/>
    </dgm:pt>
    <dgm:pt modelId="{AA138C46-E4E1-4CD9-8B74-D647C2B4234E}" type="pres">
      <dgm:prSet presAssocID="{64B077BB-1429-44DB-BC3C-E7DE2BD884BE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E13E4D0C-F501-4241-A2FB-C642AAA650E4}" type="pres">
      <dgm:prSet presAssocID="{64B077BB-1429-44DB-BC3C-E7DE2BD884BE}" presName="connTx" presStyleLbl="parChTrans1D2" presStyleIdx="1" presStyleCnt="2"/>
      <dgm:spPr/>
      <dgm:t>
        <a:bodyPr/>
        <a:lstStyle/>
        <a:p>
          <a:endParaRPr lang="es-ES"/>
        </a:p>
      </dgm:t>
    </dgm:pt>
    <dgm:pt modelId="{6CA97ED8-A691-4615-A92F-8C0D90577DE0}" type="pres">
      <dgm:prSet presAssocID="{6B585661-642E-4AB1-A651-8908EE45A310}" presName="root2" presStyleCnt="0"/>
      <dgm:spPr/>
    </dgm:pt>
    <dgm:pt modelId="{682E1C6F-E74C-4B3F-8AD6-008EE802D669}" type="pres">
      <dgm:prSet presAssocID="{6B585661-642E-4AB1-A651-8908EE45A310}" presName="LevelTwoTextNode" presStyleLbl="node2" presStyleIdx="1" presStyleCnt="2" custScaleX="299410" custScaleY="102705" custLinFactNeighborX="113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1E54B47-81DE-4EB8-B231-225049E3D348}" type="pres">
      <dgm:prSet presAssocID="{6B585661-642E-4AB1-A651-8908EE45A310}" presName="level3hierChild" presStyleCnt="0"/>
      <dgm:spPr/>
    </dgm:pt>
  </dgm:ptLst>
  <dgm:cxnLst>
    <dgm:cxn modelId="{47BB6FD8-AC9B-491D-AB47-D2C95C07FE8B}" type="presOf" srcId="{64B077BB-1429-44DB-BC3C-E7DE2BD884BE}" destId="{E13E4D0C-F501-4241-A2FB-C642AAA650E4}" srcOrd="1" destOrd="0" presId="urn:microsoft.com/office/officeart/2008/layout/HorizontalMultiLevelHierarchy"/>
    <dgm:cxn modelId="{B7A1CF4C-0371-4DAF-9AAA-AF4837C25E23}" srcId="{949BE0E6-B415-475C-ABE1-A0067201DE43}" destId="{494AA6B3-0DD6-40E7-95BD-927A123AEF09}" srcOrd="0" destOrd="0" parTransId="{101669BF-004F-4DA4-AD99-ACC2ECCB8488}" sibTransId="{E385E35A-1A37-41EA-B537-43EA77C2230A}"/>
    <dgm:cxn modelId="{5D84BF2E-5DA0-41FC-96C0-C330AD30F333}" type="presOf" srcId="{64B077BB-1429-44DB-BC3C-E7DE2BD884BE}" destId="{AA138C46-E4E1-4CD9-8B74-D647C2B4234E}" srcOrd="0" destOrd="0" presId="urn:microsoft.com/office/officeart/2008/layout/HorizontalMultiLevelHierarchy"/>
    <dgm:cxn modelId="{764584A6-6301-4055-857D-1F7ECE9F2194}" type="presOf" srcId="{07E37CD1-BE54-4CE2-8D57-FF8461827569}" destId="{8A23C812-BDED-42EF-BDFF-3A6FC1C9FB8D}" srcOrd="0" destOrd="0" presId="urn:microsoft.com/office/officeart/2008/layout/HorizontalMultiLevelHierarchy"/>
    <dgm:cxn modelId="{0B89AEC9-1868-4791-B8E0-C536B1F878A2}" type="presOf" srcId="{494AA6B3-0DD6-40E7-95BD-927A123AEF09}" destId="{08DC191C-C14C-4E09-A8DC-0A6726D370CF}" srcOrd="0" destOrd="0" presId="urn:microsoft.com/office/officeart/2008/layout/HorizontalMultiLevelHierarchy"/>
    <dgm:cxn modelId="{0A126592-51B6-4F07-8366-89B4C4BF56DD}" srcId="{494AA6B3-0DD6-40E7-95BD-927A123AEF09}" destId="{6FFAD1C4-8B53-4BA6-A026-4095A8A82FB6}" srcOrd="0" destOrd="0" parTransId="{07E37CD1-BE54-4CE2-8D57-FF8461827569}" sibTransId="{3BDC550B-7975-4E82-95A3-3FF0E7546EC3}"/>
    <dgm:cxn modelId="{42BACCB2-722E-40E0-AA05-97E334598947}" srcId="{494AA6B3-0DD6-40E7-95BD-927A123AEF09}" destId="{6B585661-642E-4AB1-A651-8908EE45A310}" srcOrd="1" destOrd="0" parTransId="{64B077BB-1429-44DB-BC3C-E7DE2BD884BE}" sibTransId="{9B806A02-4942-4E1A-BB2D-F6AFFF021552}"/>
    <dgm:cxn modelId="{7006EDAD-31A2-4EE8-A788-935A4D14BAEF}" type="presOf" srcId="{6B585661-642E-4AB1-A651-8908EE45A310}" destId="{682E1C6F-E74C-4B3F-8AD6-008EE802D669}" srcOrd="0" destOrd="0" presId="urn:microsoft.com/office/officeart/2008/layout/HorizontalMultiLevelHierarchy"/>
    <dgm:cxn modelId="{ABE0CB5D-E96F-4AE2-8145-EC0BA6DCB6A1}" type="presOf" srcId="{949BE0E6-B415-475C-ABE1-A0067201DE43}" destId="{E32295B2-D487-4741-A570-80C0F5A570D8}" srcOrd="0" destOrd="0" presId="urn:microsoft.com/office/officeart/2008/layout/HorizontalMultiLevelHierarchy"/>
    <dgm:cxn modelId="{4335130E-2E5D-4A8E-8CAA-4F6B8B9C03B1}" type="presOf" srcId="{6FFAD1C4-8B53-4BA6-A026-4095A8A82FB6}" destId="{E8EF0DA3-5385-464D-B4EC-9050823FD5B6}" srcOrd="0" destOrd="0" presId="urn:microsoft.com/office/officeart/2008/layout/HorizontalMultiLevelHierarchy"/>
    <dgm:cxn modelId="{06C1F035-A765-4EE7-8BEF-5B4C20B89205}" type="presOf" srcId="{07E37CD1-BE54-4CE2-8D57-FF8461827569}" destId="{35EB4512-9AAE-4667-9B4F-1747520BF518}" srcOrd="1" destOrd="0" presId="urn:microsoft.com/office/officeart/2008/layout/HorizontalMultiLevelHierarchy"/>
    <dgm:cxn modelId="{826BF552-3862-4008-9317-5F74D9B2260C}" type="presParOf" srcId="{E32295B2-D487-4741-A570-80C0F5A570D8}" destId="{4F3EF397-A955-454E-9DB9-77C0924C3B8F}" srcOrd="0" destOrd="0" presId="urn:microsoft.com/office/officeart/2008/layout/HorizontalMultiLevelHierarchy"/>
    <dgm:cxn modelId="{9276808A-8AC5-49EE-928A-13EBB64C6101}" type="presParOf" srcId="{4F3EF397-A955-454E-9DB9-77C0924C3B8F}" destId="{08DC191C-C14C-4E09-A8DC-0A6726D370CF}" srcOrd="0" destOrd="0" presId="urn:microsoft.com/office/officeart/2008/layout/HorizontalMultiLevelHierarchy"/>
    <dgm:cxn modelId="{3EE492FC-E547-4633-9B10-C9BAE2AA241B}" type="presParOf" srcId="{4F3EF397-A955-454E-9DB9-77C0924C3B8F}" destId="{8119DCE8-4736-439C-8332-DB40F59C235A}" srcOrd="1" destOrd="0" presId="urn:microsoft.com/office/officeart/2008/layout/HorizontalMultiLevelHierarchy"/>
    <dgm:cxn modelId="{D426C981-B05F-424D-9BDC-CF546371A3A3}" type="presParOf" srcId="{8119DCE8-4736-439C-8332-DB40F59C235A}" destId="{8A23C812-BDED-42EF-BDFF-3A6FC1C9FB8D}" srcOrd="0" destOrd="0" presId="urn:microsoft.com/office/officeart/2008/layout/HorizontalMultiLevelHierarchy"/>
    <dgm:cxn modelId="{BDA69507-975B-4DBC-8C3B-09B0552779BF}" type="presParOf" srcId="{8A23C812-BDED-42EF-BDFF-3A6FC1C9FB8D}" destId="{35EB4512-9AAE-4667-9B4F-1747520BF518}" srcOrd="0" destOrd="0" presId="urn:microsoft.com/office/officeart/2008/layout/HorizontalMultiLevelHierarchy"/>
    <dgm:cxn modelId="{C71739EC-71A9-4279-8A9C-AFD05DFB4178}" type="presParOf" srcId="{8119DCE8-4736-439C-8332-DB40F59C235A}" destId="{F13BF1FD-7A72-49C0-A2FF-E61345799C6B}" srcOrd="1" destOrd="0" presId="urn:microsoft.com/office/officeart/2008/layout/HorizontalMultiLevelHierarchy"/>
    <dgm:cxn modelId="{1F121A69-BE82-4347-82E0-EE2F69AA6427}" type="presParOf" srcId="{F13BF1FD-7A72-49C0-A2FF-E61345799C6B}" destId="{E8EF0DA3-5385-464D-B4EC-9050823FD5B6}" srcOrd="0" destOrd="0" presId="urn:microsoft.com/office/officeart/2008/layout/HorizontalMultiLevelHierarchy"/>
    <dgm:cxn modelId="{20F52050-8DC3-4E51-B2F5-D27154F463A4}" type="presParOf" srcId="{F13BF1FD-7A72-49C0-A2FF-E61345799C6B}" destId="{7CF2FE92-CE08-41E6-B966-88AEDE257AFB}" srcOrd="1" destOrd="0" presId="urn:microsoft.com/office/officeart/2008/layout/HorizontalMultiLevelHierarchy"/>
    <dgm:cxn modelId="{E3FD8BAF-589C-418D-B4B7-E7E45047A130}" type="presParOf" srcId="{8119DCE8-4736-439C-8332-DB40F59C235A}" destId="{AA138C46-E4E1-4CD9-8B74-D647C2B4234E}" srcOrd="2" destOrd="0" presId="urn:microsoft.com/office/officeart/2008/layout/HorizontalMultiLevelHierarchy"/>
    <dgm:cxn modelId="{3D18BF89-CF6B-47A8-9AA2-7E55F21173AA}" type="presParOf" srcId="{AA138C46-E4E1-4CD9-8B74-D647C2B4234E}" destId="{E13E4D0C-F501-4241-A2FB-C642AAA650E4}" srcOrd="0" destOrd="0" presId="urn:microsoft.com/office/officeart/2008/layout/HorizontalMultiLevelHierarchy"/>
    <dgm:cxn modelId="{1191BA40-4D23-4597-BD80-5726CEF5DA27}" type="presParOf" srcId="{8119DCE8-4736-439C-8332-DB40F59C235A}" destId="{6CA97ED8-A691-4615-A92F-8C0D90577DE0}" srcOrd="3" destOrd="0" presId="urn:microsoft.com/office/officeart/2008/layout/HorizontalMultiLevelHierarchy"/>
    <dgm:cxn modelId="{8D49BFA6-5EDA-4FCD-B89B-B3D329C27328}" type="presParOf" srcId="{6CA97ED8-A691-4615-A92F-8C0D90577DE0}" destId="{682E1C6F-E74C-4B3F-8AD6-008EE802D669}" srcOrd="0" destOrd="0" presId="urn:microsoft.com/office/officeart/2008/layout/HorizontalMultiLevelHierarchy"/>
    <dgm:cxn modelId="{DEC81357-42C8-4F3B-8557-3271C2E894A1}" type="presParOf" srcId="{6CA97ED8-A691-4615-A92F-8C0D90577DE0}" destId="{31E54B47-81DE-4EB8-B231-225049E3D34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21F616-9CAF-43F3-A6F8-9562D0AE1DA4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FF339453-58AD-4C9A-ABA3-58085C06F93C}">
      <dgm:prSet custT="1"/>
      <dgm:spPr>
        <a:solidFill>
          <a:srgbClr val="D24726"/>
        </a:solidFill>
        <a:ln>
          <a:solidFill>
            <a:srgbClr val="D24726"/>
          </a:solidFill>
        </a:ln>
      </dgm:spPr>
      <dgm:t>
        <a:bodyPr/>
        <a:lstStyle/>
        <a:p>
          <a:pPr rtl="0"/>
          <a:r>
            <a:rPr lang="es-ES" sz="2400" dirty="0" smtClean="0"/>
            <a:t>Can </a:t>
          </a:r>
          <a:r>
            <a:rPr lang="es-ES" sz="2400" dirty="0" err="1" smtClean="0"/>
            <a:t>punitive</a:t>
          </a:r>
          <a:r>
            <a:rPr lang="es-ES" sz="2400" dirty="0" smtClean="0"/>
            <a:t> </a:t>
          </a:r>
          <a:r>
            <a:rPr lang="es-ES" sz="2400" dirty="0" err="1" smtClean="0"/>
            <a:t>interest</a:t>
          </a:r>
          <a:r>
            <a:rPr lang="es-ES" sz="2400" dirty="0" smtClean="0"/>
            <a:t> </a:t>
          </a:r>
          <a:r>
            <a:rPr lang="es-ES" sz="2400" dirty="0" err="1" smtClean="0"/>
            <a:t>paid</a:t>
          </a:r>
          <a:r>
            <a:rPr lang="es-ES" sz="2400" dirty="0" smtClean="0"/>
            <a:t> </a:t>
          </a:r>
          <a:r>
            <a:rPr lang="es-ES" sz="2400" dirty="0" err="1" smtClean="0"/>
            <a:t>by</a:t>
          </a:r>
          <a:r>
            <a:rPr lang="es-ES" sz="2400" dirty="0" smtClean="0"/>
            <a:t> </a:t>
          </a:r>
          <a:r>
            <a:rPr lang="es-ES" sz="2400" dirty="0" err="1" smtClean="0"/>
            <a:t>the</a:t>
          </a:r>
          <a:r>
            <a:rPr lang="es-ES" sz="2400" dirty="0" smtClean="0"/>
            <a:t> </a:t>
          </a:r>
          <a:r>
            <a:rPr lang="es-ES" sz="2400" dirty="0" err="1" smtClean="0"/>
            <a:t>cedant</a:t>
          </a:r>
          <a:r>
            <a:rPr lang="es-ES" sz="2400" dirty="0" smtClean="0"/>
            <a:t> be </a:t>
          </a:r>
          <a:r>
            <a:rPr lang="es-ES" sz="2400" dirty="0" err="1" smtClean="0"/>
            <a:t>passed</a:t>
          </a:r>
          <a:r>
            <a:rPr lang="es-ES" sz="2400" dirty="0" smtClean="0"/>
            <a:t> </a:t>
          </a:r>
          <a:r>
            <a:rPr lang="es-ES" sz="2400" dirty="0" err="1" smtClean="0"/>
            <a:t>on</a:t>
          </a:r>
          <a:r>
            <a:rPr lang="es-ES" sz="2400" dirty="0" smtClean="0"/>
            <a:t> to </a:t>
          </a:r>
          <a:r>
            <a:rPr lang="es-ES" sz="2400" dirty="0" err="1" smtClean="0"/>
            <a:t>reinsurers</a:t>
          </a:r>
          <a:r>
            <a:rPr lang="es-ES" sz="2400" dirty="0" smtClean="0"/>
            <a:t>?</a:t>
          </a:r>
          <a:endParaRPr lang="es-ES" sz="2400" b="0" dirty="0"/>
        </a:p>
      </dgm:t>
    </dgm:pt>
    <dgm:pt modelId="{ED1D3D39-67E0-4863-9472-219D60C79F95}" type="parTrans" cxnId="{2F2A5DC2-9446-46CA-B07E-8AEDA6699C9D}">
      <dgm:prSet/>
      <dgm:spPr/>
      <dgm:t>
        <a:bodyPr/>
        <a:lstStyle/>
        <a:p>
          <a:endParaRPr lang="es-ES"/>
        </a:p>
      </dgm:t>
    </dgm:pt>
    <dgm:pt modelId="{1F79AAE3-5520-48A3-92E3-F4EAB6EF3123}" type="sibTrans" cxnId="{2F2A5DC2-9446-46CA-B07E-8AEDA6699C9D}">
      <dgm:prSet/>
      <dgm:spPr/>
      <dgm:t>
        <a:bodyPr/>
        <a:lstStyle/>
        <a:p>
          <a:endParaRPr lang="es-ES"/>
        </a:p>
      </dgm:t>
    </dgm:pt>
    <dgm:pt modelId="{28DA9E97-1C68-47F0-8D58-847B53F82D18}">
      <dgm:prSet custT="1"/>
      <dgm:spPr>
        <a:ln>
          <a:solidFill>
            <a:srgbClr val="D24726"/>
          </a:solidFill>
        </a:ln>
      </dgm:spPr>
      <dgm:t>
        <a:bodyPr/>
        <a:lstStyle/>
        <a:p>
          <a:pPr algn="just" rtl="0"/>
          <a:r>
            <a:rPr lang="es-ES" sz="2000" dirty="0" err="1" smtClean="0"/>
            <a:t>Principles</a:t>
          </a:r>
          <a:r>
            <a:rPr lang="es-ES" sz="2000" dirty="0" smtClean="0"/>
            <a:t> of </a:t>
          </a:r>
          <a:r>
            <a:rPr lang="es-ES" sz="2000" dirty="0" err="1" smtClean="0"/>
            <a:t>reinsurance</a:t>
          </a:r>
          <a:r>
            <a:rPr lang="es-ES" sz="2000" dirty="0" smtClean="0"/>
            <a:t>: </a:t>
          </a:r>
          <a:r>
            <a:rPr lang="es-ES" sz="2000" dirty="0" err="1" smtClean="0"/>
            <a:t>utmost</a:t>
          </a:r>
          <a:r>
            <a:rPr lang="es-ES" sz="2000" dirty="0" smtClean="0"/>
            <a:t> </a:t>
          </a:r>
          <a:r>
            <a:rPr lang="es-ES" sz="2000" dirty="0" err="1" smtClean="0"/>
            <a:t>good</a:t>
          </a:r>
          <a:r>
            <a:rPr lang="es-ES" sz="2000" dirty="0" smtClean="0"/>
            <a:t> </a:t>
          </a:r>
          <a:r>
            <a:rPr lang="es-ES" sz="2000" dirty="0" err="1" smtClean="0"/>
            <a:t>faith</a:t>
          </a:r>
          <a:r>
            <a:rPr lang="es-ES" sz="2000" dirty="0" smtClean="0"/>
            <a:t>, </a:t>
          </a:r>
          <a:r>
            <a:rPr lang="es-ES" sz="2000" dirty="0" err="1" smtClean="0"/>
            <a:t>act</a:t>
          </a:r>
          <a:r>
            <a:rPr lang="es-ES" sz="2000" dirty="0" smtClean="0"/>
            <a:t> in a </a:t>
          </a:r>
          <a:r>
            <a:rPr lang="es-ES" sz="2000" dirty="0" err="1" smtClean="0"/>
            <a:t>business</a:t>
          </a:r>
          <a:r>
            <a:rPr lang="es-ES" sz="2000" dirty="0" smtClean="0"/>
            <a:t> </a:t>
          </a:r>
          <a:r>
            <a:rPr lang="es-ES" sz="2000" dirty="0" err="1" smtClean="0"/>
            <a:t>like</a:t>
          </a:r>
          <a:r>
            <a:rPr lang="es-ES" sz="2000" dirty="0" smtClean="0"/>
            <a:t> </a:t>
          </a:r>
          <a:r>
            <a:rPr lang="es-ES" sz="2000" dirty="0" err="1" smtClean="0"/>
            <a:t>manner</a:t>
          </a:r>
          <a:r>
            <a:rPr lang="es-ES" sz="2000" dirty="0" smtClean="0"/>
            <a:t>, </a:t>
          </a:r>
          <a:r>
            <a:rPr lang="es-ES" sz="2000" dirty="0" err="1" smtClean="0"/>
            <a:t>follow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fortunes</a:t>
          </a:r>
          <a:r>
            <a:rPr lang="es-ES" sz="2000" dirty="0" smtClean="0"/>
            <a:t>.</a:t>
          </a:r>
          <a:endParaRPr lang="es-ES" sz="2000" dirty="0"/>
        </a:p>
      </dgm:t>
    </dgm:pt>
    <dgm:pt modelId="{B4E6B234-B3C4-471C-9022-CF98B77F43B2}" type="parTrans" cxnId="{D68593D7-1E9B-49E8-85F0-B0E9289E8127}">
      <dgm:prSet/>
      <dgm:spPr/>
      <dgm:t>
        <a:bodyPr/>
        <a:lstStyle/>
        <a:p>
          <a:endParaRPr lang="es-ES"/>
        </a:p>
      </dgm:t>
    </dgm:pt>
    <dgm:pt modelId="{362FB158-F1D2-4AE1-A5EB-C2923A4B001B}" type="sibTrans" cxnId="{D68593D7-1E9B-49E8-85F0-B0E9289E8127}">
      <dgm:prSet/>
      <dgm:spPr/>
      <dgm:t>
        <a:bodyPr/>
        <a:lstStyle/>
        <a:p>
          <a:endParaRPr lang="es-ES"/>
        </a:p>
      </dgm:t>
    </dgm:pt>
    <dgm:pt modelId="{0B326E85-B6EC-4861-95B6-A850C0E05397}">
      <dgm:prSet custT="1"/>
      <dgm:spPr>
        <a:solidFill>
          <a:srgbClr val="D24726"/>
        </a:solidFill>
        <a:ln>
          <a:solidFill>
            <a:srgbClr val="D24726"/>
          </a:solidFill>
        </a:ln>
      </dgm:spPr>
      <dgm:t>
        <a:bodyPr/>
        <a:lstStyle/>
        <a:p>
          <a:pPr rtl="0"/>
          <a:r>
            <a:rPr lang="es-ES" sz="2400" b="0" dirty="0" err="1" smtClean="0"/>
            <a:t>Conclusions</a:t>
          </a:r>
          <a:endParaRPr lang="es-ES" sz="1500" b="0" dirty="0"/>
        </a:p>
      </dgm:t>
    </dgm:pt>
    <dgm:pt modelId="{9564E61B-103C-422E-9824-C889CB1681B5}" type="parTrans" cxnId="{A62E3F06-95C7-4A39-A107-F8A587675F46}">
      <dgm:prSet/>
      <dgm:spPr/>
      <dgm:t>
        <a:bodyPr/>
        <a:lstStyle/>
        <a:p>
          <a:endParaRPr lang="es-ES"/>
        </a:p>
      </dgm:t>
    </dgm:pt>
    <dgm:pt modelId="{99576156-ACC7-46A3-B34D-6EC940B26DAC}" type="sibTrans" cxnId="{A62E3F06-95C7-4A39-A107-F8A587675F46}">
      <dgm:prSet/>
      <dgm:spPr/>
      <dgm:t>
        <a:bodyPr/>
        <a:lstStyle/>
        <a:p>
          <a:endParaRPr lang="es-ES"/>
        </a:p>
      </dgm:t>
    </dgm:pt>
    <dgm:pt modelId="{0BA6C79C-C0AE-4468-9717-1CC797C1BF07}">
      <dgm:prSet custT="1"/>
      <dgm:spPr>
        <a:ln>
          <a:solidFill>
            <a:srgbClr val="D24726"/>
          </a:solidFill>
        </a:ln>
      </dgm:spPr>
      <dgm:t>
        <a:bodyPr/>
        <a:lstStyle/>
        <a:p>
          <a:pPr rtl="0"/>
          <a:r>
            <a:rPr lang="es-ES" sz="2000" dirty="0" err="1" smtClean="0"/>
            <a:t>Not</a:t>
          </a:r>
          <a:r>
            <a:rPr lang="es-ES" sz="2000" dirty="0" smtClean="0"/>
            <a:t> </a:t>
          </a:r>
          <a:r>
            <a:rPr lang="es-ES" sz="2000" dirty="0" err="1" smtClean="0"/>
            <a:t>black</a:t>
          </a:r>
          <a:r>
            <a:rPr lang="es-ES" sz="2000" dirty="0" smtClean="0"/>
            <a:t> and </a:t>
          </a:r>
          <a:r>
            <a:rPr lang="es-ES" sz="2000" dirty="0" err="1" smtClean="0"/>
            <a:t>white</a:t>
          </a:r>
          <a:r>
            <a:rPr lang="es-ES" sz="2000" dirty="0" smtClean="0"/>
            <a:t> </a:t>
          </a:r>
          <a:r>
            <a:rPr lang="es-ES" sz="2000" dirty="0" err="1" smtClean="0"/>
            <a:t>issue</a:t>
          </a:r>
          <a:r>
            <a:rPr lang="es-ES" sz="2000" dirty="0" smtClean="0"/>
            <a:t>.</a:t>
          </a:r>
          <a:endParaRPr lang="es-ES" sz="2000" dirty="0"/>
        </a:p>
      </dgm:t>
    </dgm:pt>
    <dgm:pt modelId="{31CBAC31-E9C8-4AC7-9366-FCB1EE63D67E}" type="parTrans" cxnId="{800EF510-3D5F-4EC8-A6A6-DBB87099F00F}">
      <dgm:prSet/>
      <dgm:spPr/>
      <dgm:t>
        <a:bodyPr/>
        <a:lstStyle/>
        <a:p>
          <a:endParaRPr lang="es-ES"/>
        </a:p>
      </dgm:t>
    </dgm:pt>
    <dgm:pt modelId="{CB026C8A-D3C3-4CCE-AF6D-9599A5124B71}" type="sibTrans" cxnId="{800EF510-3D5F-4EC8-A6A6-DBB87099F00F}">
      <dgm:prSet/>
      <dgm:spPr/>
      <dgm:t>
        <a:bodyPr/>
        <a:lstStyle/>
        <a:p>
          <a:endParaRPr lang="es-ES"/>
        </a:p>
      </dgm:t>
    </dgm:pt>
    <dgm:pt modelId="{5D66CD06-308A-4655-A487-5EEC261261F3}">
      <dgm:prSet custT="1"/>
      <dgm:spPr>
        <a:ln>
          <a:solidFill>
            <a:srgbClr val="D24726"/>
          </a:solidFill>
        </a:ln>
      </dgm:spPr>
      <dgm:t>
        <a:bodyPr/>
        <a:lstStyle/>
        <a:p>
          <a:pPr rtl="0"/>
          <a:r>
            <a:rPr lang="es-ES" sz="2000" dirty="0" err="1" smtClean="0"/>
            <a:t>It</a:t>
          </a:r>
          <a:r>
            <a:rPr lang="es-ES" sz="2000" dirty="0" smtClean="0"/>
            <a:t> </a:t>
          </a:r>
          <a:r>
            <a:rPr lang="es-ES" sz="2000" dirty="0" err="1" smtClean="0"/>
            <a:t>is</a:t>
          </a:r>
          <a:r>
            <a:rPr lang="es-ES" sz="2000" dirty="0" smtClean="0"/>
            <a:t> </a:t>
          </a:r>
          <a:r>
            <a:rPr lang="es-ES" sz="2000" dirty="0" err="1" smtClean="0"/>
            <a:t>likely</a:t>
          </a:r>
          <a:r>
            <a:rPr lang="es-ES" sz="2000" dirty="0" smtClean="0"/>
            <a:t> </a:t>
          </a:r>
          <a:r>
            <a:rPr lang="es-ES" sz="2000" dirty="0" err="1" smtClean="0"/>
            <a:t>that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reinsurer</a:t>
          </a:r>
          <a:r>
            <a:rPr lang="es-ES" sz="2000" dirty="0" smtClean="0"/>
            <a:t> </a:t>
          </a:r>
          <a:r>
            <a:rPr lang="es-ES" sz="2000" dirty="0" err="1" smtClean="0"/>
            <a:t>should</a:t>
          </a:r>
          <a:r>
            <a:rPr lang="es-ES" sz="2000" dirty="0" smtClean="0"/>
            <a:t> </a:t>
          </a:r>
          <a:r>
            <a:rPr lang="es-ES" sz="2000" dirty="0" err="1" smtClean="0"/>
            <a:t>not</a:t>
          </a:r>
          <a:r>
            <a:rPr lang="es-ES" sz="2000" dirty="0" smtClean="0"/>
            <a:t> </a:t>
          </a:r>
          <a:r>
            <a:rPr lang="es-ES" sz="2000" dirty="0" err="1" smtClean="0"/>
            <a:t>bear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punitive</a:t>
          </a:r>
          <a:r>
            <a:rPr lang="es-ES" sz="2000" dirty="0" smtClean="0"/>
            <a:t> </a:t>
          </a:r>
          <a:r>
            <a:rPr lang="es-ES" sz="2000" dirty="0" err="1" smtClean="0"/>
            <a:t>interest</a:t>
          </a:r>
          <a:r>
            <a:rPr lang="es-ES" sz="2000" dirty="0" smtClean="0"/>
            <a:t>.</a:t>
          </a:r>
          <a:endParaRPr lang="es-ES" sz="2000" dirty="0"/>
        </a:p>
      </dgm:t>
    </dgm:pt>
    <dgm:pt modelId="{94D06AC7-EF06-4172-9C2D-F1469C6E47D6}" type="parTrans" cxnId="{98139397-0D88-46BA-B6C8-C62DB74599C4}">
      <dgm:prSet/>
      <dgm:spPr/>
      <dgm:t>
        <a:bodyPr/>
        <a:lstStyle/>
        <a:p>
          <a:endParaRPr lang="es-ES"/>
        </a:p>
      </dgm:t>
    </dgm:pt>
    <dgm:pt modelId="{E2F118D0-186E-4D24-9406-CE0FE64C9D86}" type="sibTrans" cxnId="{98139397-0D88-46BA-B6C8-C62DB74599C4}">
      <dgm:prSet/>
      <dgm:spPr/>
      <dgm:t>
        <a:bodyPr/>
        <a:lstStyle/>
        <a:p>
          <a:endParaRPr lang="es-ES"/>
        </a:p>
      </dgm:t>
    </dgm:pt>
    <dgm:pt modelId="{991DAF72-F0A6-40C4-8AA8-F75AED26F7DA}">
      <dgm:prSet custT="1"/>
      <dgm:spPr/>
      <dgm:t>
        <a:bodyPr/>
        <a:lstStyle/>
        <a:p>
          <a:pPr algn="just"/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cedant’s</a:t>
          </a:r>
          <a:r>
            <a:rPr lang="es-ES" sz="2000" dirty="0" smtClean="0"/>
            <a:t> </a:t>
          </a:r>
          <a:r>
            <a:rPr lang="es-ES" sz="2000" dirty="0" err="1" smtClean="0"/>
            <a:t>conduct</a:t>
          </a:r>
          <a:r>
            <a:rPr lang="es-ES" sz="2000" dirty="0" smtClean="0"/>
            <a:t> and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reinsurance</a:t>
          </a:r>
          <a:r>
            <a:rPr lang="es-ES" sz="2000" dirty="0" smtClean="0"/>
            <a:t> </a:t>
          </a:r>
          <a:r>
            <a:rPr lang="es-ES" sz="2000" dirty="0" err="1" smtClean="0"/>
            <a:t>contract</a:t>
          </a:r>
          <a:r>
            <a:rPr lang="es-ES" sz="2000" dirty="0" smtClean="0"/>
            <a:t>. Key </a:t>
          </a:r>
          <a:r>
            <a:rPr lang="es-ES" sz="2000" dirty="0" err="1" smtClean="0"/>
            <a:t>point</a:t>
          </a:r>
          <a:r>
            <a:rPr lang="es-ES" sz="2000" dirty="0" smtClean="0"/>
            <a:t>: </a:t>
          </a:r>
          <a:r>
            <a:rPr lang="es-ES" sz="2000" dirty="0" err="1" smtClean="0"/>
            <a:t>who</a:t>
          </a:r>
          <a:r>
            <a:rPr lang="es-ES" sz="2000" dirty="0" smtClean="0"/>
            <a:t> </a:t>
          </a:r>
          <a:r>
            <a:rPr lang="es-ES" sz="2000" dirty="0" err="1" smtClean="0"/>
            <a:t>controls</a:t>
          </a:r>
          <a:r>
            <a:rPr lang="es-ES" sz="2000" dirty="0" smtClean="0"/>
            <a:t> </a:t>
          </a:r>
          <a:r>
            <a:rPr lang="es-ES" sz="2000" dirty="0" err="1" smtClean="0"/>
            <a:t>claims</a:t>
          </a:r>
          <a:r>
            <a:rPr lang="es-ES" sz="2000" dirty="0" smtClean="0"/>
            <a:t>?</a:t>
          </a:r>
          <a:endParaRPr lang="es-ES" sz="2000" dirty="0"/>
        </a:p>
      </dgm:t>
    </dgm:pt>
    <dgm:pt modelId="{078D2955-622E-4BDC-81E6-C75AA06BD8E8}" type="parTrans" cxnId="{8198181F-19E6-45C2-A72A-463842C39686}">
      <dgm:prSet/>
      <dgm:spPr/>
      <dgm:t>
        <a:bodyPr/>
        <a:lstStyle/>
        <a:p>
          <a:endParaRPr lang="es-ES"/>
        </a:p>
      </dgm:t>
    </dgm:pt>
    <dgm:pt modelId="{71847182-A5D4-4B6B-857C-8C6361985740}" type="sibTrans" cxnId="{8198181F-19E6-45C2-A72A-463842C39686}">
      <dgm:prSet/>
      <dgm:spPr/>
      <dgm:t>
        <a:bodyPr/>
        <a:lstStyle/>
        <a:p>
          <a:endParaRPr lang="es-ES"/>
        </a:p>
      </dgm:t>
    </dgm:pt>
    <dgm:pt modelId="{557F414F-035C-4A24-8D57-64E48468D44E}">
      <dgm:prSet custT="1"/>
      <dgm:spPr/>
      <dgm:t>
        <a:bodyPr/>
        <a:lstStyle/>
        <a:p>
          <a:pPr algn="just"/>
          <a:r>
            <a:rPr lang="es-ES" sz="2000" dirty="0" err="1" smtClean="0"/>
            <a:t>Scope</a:t>
          </a:r>
          <a:r>
            <a:rPr lang="es-ES" sz="2000" dirty="0" smtClean="0"/>
            <a:t> of </a:t>
          </a:r>
          <a:r>
            <a:rPr lang="es-ES" sz="2000" dirty="0" err="1" smtClean="0"/>
            <a:t>cover</a:t>
          </a:r>
          <a:r>
            <a:rPr lang="es-ES" sz="2000" dirty="0" smtClean="0"/>
            <a:t> of </a:t>
          </a:r>
          <a:r>
            <a:rPr lang="es-ES" sz="2000" dirty="0" err="1" smtClean="0"/>
            <a:t>contract</a:t>
          </a:r>
          <a:r>
            <a:rPr lang="es-ES" sz="2000" dirty="0" smtClean="0"/>
            <a:t>: </a:t>
          </a:r>
          <a:r>
            <a:rPr lang="es-ES" sz="2000" dirty="0" err="1" smtClean="0"/>
            <a:t>is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insurer’s</a:t>
          </a:r>
          <a:r>
            <a:rPr lang="es-ES" sz="2000" dirty="0" smtClean="0"/>
            <a:t> </a:t>
          </a:r>
          <a:r>
            <a:rPr lang="es-ES" sz="2000" dirty="0" err="1" smtClean="0"/>
            <a:t>negligence</a:t>
          </a:r>
          <a:r>
            <a:rPr lang="es-ES" sz="2000" dirty="0" smtClean="0"/>
            <a:t> </a:t>
          </a:r>
          <a:r>
            <a:rPr lang="es-ES" sz="2000" dirty="0" err="1" smtClean="0"/>
            <a:t>covered</a:t>
          </a:r>
          <a:r>
            <a:rPr lang="es-ES" sz="2000" dirty="0" smtClean="0"/>
            <a:t>?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absence</a:t>
          </a:r>
          <a:r>
            <a:rPr lang="es-ES" sz="2000" dirty="0" smtClean="0"/>
            <a:t> of a </a:t>
          </a:r>
          <a:r>
            <a:rPr lang="es-ES" sz="2000" dirty="0" err="1" smtClean="0"/>
            <a:t>specific</a:t>
          </a:r>
          <a:r>
            <a:rPr lang="es-ES" sz="2000" dirty="0" smtClean="0"/>
            <a:t> </a:t>
          </a:r>
          <a:r>
            <a:rPr lang="es-ES" sz="2000" dirty="0" err="1" smtClean="0"/>
            <a:t>exclusion</a:t>
          </a:r>
          <a:r>
            <a:rPr lang="es-ES" sz="2000" dirty="0" smtClean="0"/>
            <a:t> of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punitive</a:t>
          </a:r>
          <a:r>
            <a:rPr lang="es-ES" sz="2000" dirty="0" smtClean="0"/>
            <a:t> </a:t>
          </a:r>
          <a:r>
            <a:rPr lang="es-ES" sz="2000" dirty="0" err="1" smtClean="0"/>
            <a:t>interest</a:t>
          </a:r>
          <a:r>
            <a:rPr lang="es-ES" sz="2000" dirty="0" smtClean="0"/>
            <a:t> </a:t>
          </a:r>
          <a:r>
            <a:rPr lang="es-ES" sz="2000" dirty="0" err="1" smtClean="0"/>
            <a:t>means</a:t>
          </a:r>
          <a:r>
            <a:rPr lang="es-ES" sz="2000" dirty="0" smtClean="0"/>
            <a:t> </a:t>
          </a:r>
          <a:r>
            <a:rPr lang="es-ES" sz="2000" dirty="0" err="1" smtClean="0"/>
            <a:t>it</a:t>
          </a:r>
          <a:r>
            <a:rPr lang="es-ES" sz="2000" dirty="0" smtClean="0"/>
            <a:t> </a:t>
          </a:r>
          <a:r>
            <a:rPr lang="es-ES" sz="2000" dirty="0" err="1" smtClean="0"/>
            <a:t>is</a:t>
          </a:r>
          <a:r>
            <a:rPr lang="es-ES" sz="2000" dirty="0" smtClean="0"/>
            <a:t> </a:t>
          </a:r>
          <a:r>
            <a:rPr lang="es-ES" sz="2000" dirty="0" err="1" smtClean="0"/>
            <a:t>covered</a:t>
          </a:r>
          <a:r>
            <a:rPr lang="es-ES" sz="2000" dirty="0" smtClean="0"/>
            <a:t>?</a:t>
          </a:r>
          <a:endParaRPr lang="es-ES" sz="2000" dirty="0"/>
        </a:p>
      </dgm:t>
    </dgm:pt>
    <dgm:pt modelId="{D9733D19-2AE6-4E31-807D-BFC3E005C340}" type="parTrans" cxnId="{7C465D7F-D3D5-47D8-AE1E-8598F4F6D270}">
      <dgm:prSet/>
      <dgm:spPr/>
      <dgm:t>
        <a:bodyPr/>
        <a:lstStyle/>
        <a:p>
          <a:endParaRPr lang="es-ES"/>
        </a:p>
      </dgm:t>
    </dgm:pt>
    <dgm:pt modelId="{86746BB0-F7EF-4387-B241-AAEA5EB0CD1F}" type="sibTrans" cxnId="{7C465D7F-D3D5-47D8-AE1E-8598F4F6D270}">
      <dgm:prSet/>
      <dgm:spPr/>
      <dgm:t>
        <a:bodyPr/>
        <a:lstStyle/>
        <a:p>
          <a:endParaRPr lang="es-ES"/>
        </a:p>
      </dgm:t>
    </dgm:pt>
    <dgm:pt modelId="{FC7584D4-61C7-4021-9EEA-428F5040084B}">
      <dgm:prSet custT="1"/>
      <dgm:spPr/>
      <dgm:t>
        <a:bodyPr/>
        <a:lstStyle/>
        <a:p>
          <a:pPr algn="just"/>
          <a:r>
            <a:rPr lang="es-ES" sz="2000" dirty="0" err="1" smtClean="0"/>
            <a:t>Reasonableness</a:t>
          </a:r>
          <a:r>
            <a:rPr lang="es-ES" sz="2000" dirty="0" smtClean="0"/>
            <a:t> of </a:t>
          </a:r>
          <a:r>
            <a:rPr lang="es-ES" sz="2000" dirty="0" err="1" smtClean="0"/>
            <a:t>denial</a:t>
          </a:r>
          <a:r>
            <a:rPr lang="es-ES" sz="2000" dirty="0" smtClean="0"/>
            <a:t> </a:t>
          </a:r>
          <a:r>
            <a:rPr lang="es-ES" sz="2000" dirty="0" err="1" smtClean="0"/>
            <a:t>or</a:t>
          </a:r>
          <a:r>
            <a:rPr lang="es-ES" sz="2000" dirty="0" smtClean="0"/>
            <a:t> </a:t>
          </a:r>
          <a:r>
            <a:rPr lang="es-ES" sz="2000" dirty="0" err="1" smtClean="0"/>
            <a:t>delay</a:t>
          </a:r>
          <a:r>
            <a:rPr lang="es-ES" sz="2000" dirty="0" smtClean="0"/>
            <a:t> of </a:t>
          </a:r>
          <a:r>
            <a:rPr lang="es-ES" sz="2000" dirty="0" err="1" smtClean="0"/>
            <a:t>payment</a:t>
          </a:r>
          <a:r>
            <a:rPr lang="es-ES" sz="2000" dirty="0" smtClean="0"/>
            <a:t> </a:t>
          </a:r>
          <a:r>
            <a:rPr lang="es-ES" sz="2000" dirty="0" err="1" smtClean="0"/>
            <a:t>by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cedant</a:t>
          </a:r>
          <a:r>
            <a:rPr lang="es-ES" sz="2000" dirty="0" smtClean="0"/>
            <a:t>. </a:t>
          </a:r>
          <a:r>
            <a:rPr lang="es-ES" sz="2000" dirty="0" err="1" smtClean="0"/>
            <a:t>Retrospective</a:t>
          </a:r>
          <a:r>
            <a:rPr lang="es-ES" sz="2000" dirty="0" smtClean="0"/>
            <a:t> </a:t>
          </a:r>
          <a:r>
            <a:rPr lang="es-ES" sz="2000" dirty="0" err="1" smtClean="0"/>
            <a:t>analysis</a:t>
          </a:r>
          <a:r>
            <a:rPr lang="es-ES" sz="2000" dirty="0" smtClean="0"/>
            <a:t>, </a:t>
          </a:r>
          <a:r>
            <a:rPr lang="es-ES" sz="2000" dirty="0" err="1" smtClean="0"/>
            <a:t>without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benefit</a:t>
          </a:r>
          <a:r>
            <a:rPr lang="es-ES" sz="2000" dirty="0" smtClean="0"/>
            <a:t> of </a:t>
          </a:r>
          <a:r>
            <a:rPr lang="es-ES" sz="2000" dirty="0" err="1" smtClean="0"/>
            <a:t>hindsight</a:t>
          </a:r>
          <a:r>
            <a:rPr lang="es-ES" sz="2000" dirty="0" smtClean="0"/>
            <a:t>.</a:t>
          </a:r>
          <a:endParaRPr lang="es-ES" sz="2000" dirty="0"/>
        </a:p>
      </dgm:t>
    </dgm:pt>
    <dgm:pt modelId="{22A41428-B74D-45B2-A58B-82185A123EFE}" type="parTrans" cxnId="{2B4F2EFA-4DF5-4011-B5DD-9752219064F4}">
      <dgm:prSet/>
      <dgm:spPr/>
      <dgm:t>
        <a:bodyPr/>
        <a:lstStyle/>
        <a:p>
          <a:endParaRPr lang="es-ES"/>
        </a:p>
      </dgm:t>
    </dgm:pt>
    <dgm:pt modelId="{E4D481AC-8C1B-4E7A-AD43-16015905D9DF}" type="sibTrans" cxnId="{2B4F2EFA-4DF5-4011-B5DD-9752219064F4}">
      <dgm:prSet/>
      <dgm:spPr/>
      <dgm:t>
        <a:bodyPr/>
        <a:lstStyle/>
        <a:p>
          <a:endParaRPr lang="es-ES"/>
        </a:p>
      </dgm:t>
    </dgm:pt>
    <dgm:pt modelId="{B697E620-7273-4BEC-B070-68038BC3279E}" type="pres">
      <dgm:prSet presAssocID="{1F21F616-9CAF-43F3-A6F8-9562D0AE1D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BF74894-170F-4C9F-BB83-5A28D49AFE99}" type="pres">
      <dgm:prSet presAssocID="{FF339453-58AD-4C9A-ABA3-58085C06F93C}" presName="parentLin" presStyleCnt="0"/>
      <dgm:spPr/>
    </dgm:pt>
    <dgm:pt modelId="{793E1D4C-AC54-45CE-9A62-B62927313C5C}" type="pres">
      <dgm:prSet presAssocID="{FF339453-58AD-4C9A-ABA3-58085C06F93C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56D5FAF9-67FB-452C-8F02-B91830B1524B}" type="pres">
      <dgm:prSet presAssocID="{FF339453-58AD-4C9A-ABA3-58085C06F93C}" presName="parentText" presStyleLbl="node1" presStyleIdx="0" presStyleCnt="2" custScaleY="14708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59DDFB-49BD-4362-88AB-E32E0E5BF3E3}" type="pres">
      <dgm:prSet presAssocID="{FF339453-58AD-4C9A-ABA3-58085C06F93C}" presName="negativeSpace" presStyleCnt="0"/>
      <dgm:spPr/>
    </dgm:pt>
    <dgm:pt modelId="{DF302598-6321-47FF-BEAB-B6AA4545AADD}" type="pres">
      <dgm:prSet presAssocID="{FF339453-58AD-4C9A-ABA3-58085C06F93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6EB46F-3599-42BA-A3C8-FE9149EB8B7D}" type="pres">
      <dgm:prSet presAssocID="{1F79AAE3-5520-48A3-92E3-F4EAB6EF3123}" presName="spaceBetweenRectangles" presStyleCnt="0"/>
      <dgm:spPr/>
    </dgm:pt>
    <dgm:pt modelId="{2319F34D-56E2-40FC-9C9E-4C545227405A}" type="pres">
      <dgm:prSet presAssocID="{0B326E85-B6EC-4861-95B6-A850C0E05397}" presName="parentLin" presStyleCnt="0"/>
      <dgm:spPr/>
    </dgm:pt>
    <dgm:pt modelId="{746326AA-B3F6-4992-9969-58CED0995B6A}" type="pres">
      <dgm:prSet presAssocID="{0B326E85-B6EC-4861-95B6-A850C0E05397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91D3BA8-E8B1-4135-B867-594AB85D38AC}" type="pres">
      <dgm:prSet presAssocID="{0B326E85-B6EC-4861-95B6-A850C0E053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FD12E1-1A26-4688-8109-05C8AC7F9F97}" type="pres">
      <dgm:prSet presAssocID="{0B326E85-B6EC-4861-95B6-A850C0E05397}" presName="negativeSpace" presStyleCnt="0"/>
      <dgm:spPr/>
    </dgm:pt>
    <dgm:pt modelId="{50AB8955-5173-4D5F-B8E8-9B9A49404635}" type="pres">
      <dgm:prSet presAssocID="{0B326E85-B6EC-4861-95B6-A850C0E0539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B4F2EFA-4DF5-4011-B5DD-9752219064F4}" srcId="{FF339453-58AD-4C9A-ABA3-58085C06F93C}" destId="{FC7584D4-61C7-4021-9EEA-428F5040084B}" srcOrd="3" destOrd="0" parTransId="{22A41428-B74D-45B2-A58B-82185A123EFE}" sibTransId="{E4D481AC-8C1B-4E7A-AD43-16015905D9DF}"/>
    <dgm:cxn modelId="{6EBF8F91-0485-4D39-A8BF-3EFCADFE9794}" type="presOf" srcId="{FF339453-58AD-4C9A-ABA3-58085C06F93C}" destId="{56D5FAF9-67FB-452C-8F02-B91830B1524B}" srcOrd="1" destOrd="0" presId="urn:microsoft.com/office/officeart/2005/8/layout/list1"/>
    <dgm:cxn modelId="{4FC37E3F-3FC0-40C6-8726-AC4DB0EA14E1}" type="presOf" srcId="{5D66CD06-308A-4655-A487-5EEC261261F3}" destId="{50AB8955-5173-4D5F-B8E8-9B9A49404635}" srcOrd="0" destOrd="1" presId="urn:microsoft.com/office/officeart/2005/8/layout/list1"/>
    <dgm:cxn modelId="{7C465D7F-D3D5-47D8-AE1E-8598F4F6D270}" srcId="{FF339453-58AD-4C9A-ABA3-58085C06F93C}" destId="{557F414F-035C-4A24-8D57-64E48468D44E}" srcOrd="2" destOrd="0" parTransId="{D9733D19-2AE6-4E31-807D-BFC3E005C340}" sibTransId="{86746BB0-F7EF-4387-B241-AAEA5EB0CD1F}"/>
    <dgm:cxn modelId="{D74B8C1D-A5DD-40F1-A4B6-B796EF6409C0}" type="presOf" srcId="{28DA9E97-1C68-47F0-8D58-847B53F82D18}" destId="{DF302598-6321-47FF-BEAB-B6AA4545AADD}" srcOrd="0" destOrd="0" presId="urn:microsoft.com/office/officeart/2005/8/layout/list1"/>
    <dgm:cxn modelId="{98139397-0D88-46BA-B6C8-C62DB74599C4}" srcId="{0B326E85-B6EC-4861-95B6-A850C0E05397}" destId="{5D66CD06-308A-4655-A487-5EEC261261F3}" srcOrd="1" destOrd="0" parTransId="{94D06AC7-EF06-4172-9C2D-F1469C6E47D6}" sibTransId="{E2F118D0-186E-4D24-9406-CE0FE64C9D86}"/>
    <dgm:cxn modelId="{57987DAE-19E6-4D8B-9BB6-73292CB50BDD}" type="presOf" srcId="{FC7584D4-61C7-4021-9EEA-428F5040084B}" destId="{DF302598-6321-47FF-BEAB-B6AA4545AADD}" srcOrd="0" destOrd="3" presId="urn:microsoft.com/office/officeart/2005/8/layout/list1"/>
    <dgm:cxn modelId="{121FD03E-FB39-4EEB-8109-912C590C1A7F}" type="presOf" srcId="{557F414F-035C-4A24-8D57-64E48468D44E}" destId="{DF302598-6321-47FF-BEAB-B6AA4545AADD}" srcOrd="0" destOrd="2" presId="urn:microsoft.com/office/officeart/2005/8/layout/list1"/>
    <dgm:cxn modelId="{A9A14DE8-8285-4092-BFF0-5974C5D28B48}" type="presOf" srcId="{1F21F616-9CAF-43F3-A6F8-9562D0AE1DA4}" destId="{B697E620-7273-4BEC-B070-68038BC3279E}" srcOrd="0" destOrd="0" presId="urn:microsoft.com/office/officeart/2005/8/layout/list1"/>
    <dgm:cxn modelId="{2F2A5DC2-9446-46CA-B07E-8AEDA6699C9D}" srcId="{1F21F616-9CAF-43F3-A6F8-9562D0AE1DA4}" destId="{FF339453-58AD-4C9A-ABA3-58085C06F93C}" srcOrd="0" destOrd="0" parTransId="{ED1D3D39-67E0-4863-9472-219D60C79F95}" sibTransId="{1F79AAE3-5520-48A3-92E3-F4EAB6EF3123}"/>
    <dgm:cxn modelId="{922C9E22-B356-4BC1-ACAA-62FC45A22A2C}" type="presOf" srcId="{FF339453-58AD-4C9A-ABA3-58085C06F93C}" destId="{793E1D4C-AC54-45CE-9A62-B62927313C5C}" srcOrd="0" destOrd="0" presId="urn:microsoft.com/office/officeart/2005/8/layout/list1"/>
    <dgm:cxn modelId="{800EF510-3D5F-4EC8-A6A6-DBB87099F00F}" srcId="{0B326E85-B6EC-4861-95B6-A850C0E05397}" destId="{0BA6C79C-C0AE-4468-9717-1CC797C1BF07}" srcOrd="0" destOrd="0" parTransId="{31CBAC31-E9C8-4AC7-9366-FCB1EE63D67E}" sibTransId="{CB026C8A-D3C3-4CCE-AF6D-9599A5124B71}"/>
    <dgm:cxn modelId="{1EAC5FC1-B577-4A46-A1E8-60D7C6F86ACD}" type="presOf" srcId="{0B326E85-B6EC-4861-95B6-A850C0E05397}" destId="{746326AA-B3F6-4992-9969-58CED0995B6A}" srcOrd="0" destOrd="0" presId="urn:microsoft.com/office/officeart/2005/8/layout/list1"/>
    <dgm:cxn modelId="{D2807F9C-36F4-47EE-9AE7-5D1E890DD946}" type="presOf" srcId="{0BA6C79C-C0AE-4468-9717-1CC797C1BF07}" destId="{50AB8955-5173-4D5F-B8E8-9B9A49404635}" srcOrd="0" destOrd="0" presId="urn:microsoft.com/office/officeart/2005/8/layout/list1"/>
    <dgm:cxn modelId="{A62E3F06-95C7-4A39-A107-F8A587675F46}" srcId="{1F21F616-9CAF-43F3-A6F8-9562D0AE1DA4}" destId="{0B326E85-B6EC-4861-95B6-A850C0E05397}" srcOrd="1" destOrd="0" parTransId="{9564E61B-103C-422E-9824-C889CB1681B5}" sibTransId="{99576156-ACC7-46A3-B34D-6EC940B26DAC}"/>
    <dgm:cxn modelId="{D68593D7-1E9B-49E8-85F0-B0E9289E8127}" srcId="{FF339453-58AD-4C9A-ABA3-58085C06F93C}" destId="{28DA9E97-1C68-47F0-8D58-847B53F82D18}" srcOrd="0" destOrd="0" parTransId="{B4E6B234-B3C4-471C-9022-CF98B77F43B2}" sibTransId="{362FB158-F1D2-4AE1-A5EB-C2923A4B001B}"/>
    <dgm:cxn modelId="{8198181F-19E6-45C2-A72A-463842C39686}" srcId="{FF339453-58AD-4C9A-ABA3-58085C06F93C}" destId="{991DAF72-F0A6-40C4-8AA8-F75AED26F7DA}" srcOrd="1" destOrd="0" parTransId="{078D2955-622E-4BDC-81E6-C75AA06BD8E8}" sibTransId="{71847182-A5D4-4B6B-857C-8C6361985740}"/>
    <dgm:cxn modelId="{AA8A054D-4B83-4B67-BE84-97E2FF6AF8D5}" type="presOf" srcId="{991DAF72-F0A6-40C4-8AA8-F75AED26F7DA}" destId="{DF302598-6321-47FF-BEAB-B6AA4545AADD}" srcOrd="0" destOrd="1" presId="urn:microsoft.com/office/officeart/2005/8/layout/list1"/>
    <dgm:cxn modelId="{9BA71286-8F76-412F-91A4-E3BB3E61943C}" type="presOf" srcId="{0B326E85-B6EC-4861-95B6-A850C0E05397}" destId="{891D3BA8-E8B1-4135-B867-594AB85D38AC}" srcOrd="1" destOrd="0" presId="urn:microsoft.com/office/officeart/2005/8/layout/list1"/>
    <dgm:cxn modelId="{9C8DE682-1A0F-4FEB-9B07-C806F6ED827C}" type="presParOf" srcId="{B697E620-7273-4BEC-B070-68038BC3279E}" destId="{0BF74894-170F-4C9F-BB83-5A28D49AFE99}" srcOrd="0" destOrd="0" presId="urn:microsoft.com/office/officeart/2005/8/layout/list1"/>
    <dgm:cxn modelId="{11D981DF-0985-43DC-95D5-3D4DD293C578}" type="presParOf" srcId="{0BF74894-170F-4C9F-BB83-5A28D49AFE99}" destId="{793E1D4C-AC54-45CE-9A62-B62927313C5C}" srcOrd="0" destOrd="0" presId="urn:microsoft.com/office/officeart/2005/8/layout/list1"/>
    <dgm:cxn modelId="{31DFA558-72B1-4317-AB7C-55E5469F20BD}" type="presParOf" srcId="{0BF74894-170F-4C9F-BB83-5A28D49AFE99}" destId="{56D5FAF9-67FB-452C-8F02-B91830B1524B}" srcOrd="1" destOrd="0" presId="urn:microsoft.com/office/officeart/2005/8/layout/list1"/>
    <dgm:cxn modelId="{D23D5F7F-7B26-4D57-894B-943025CCE7F8}" type="presParOf" srcId="{B697E620-7273-4BEC-B070-68038BC3279E}" destId="{4059DDFB-49BD-4362-88AB-E32E0E5BF3E3}" srcOrd="1" destOrd="0" presId="urn:microsoft.com/office/officeart/2005/8/layout/list1"/>
    <dgm:cxn modelId="{AD53C80B-BED2-4E9F-A418-4F66F1C2AFAF}" type="presParOf" srcId="{B697E620-7273-4BEC-B070-68038BC3279E}" destId="{DF302598-6321-47FF-BEAB-B6AA4545AADD}" srcOrd="2" destOrd="0" presId="urn:microsoft.com/office/officeart/2005/8/layout/list1"/>
    <dgm:cxn modelId="{8F10D47C-6EC2-4AFF-A1D5-67038B9F2DF6}" type="presParOf" srcId="{B697E620-7273-4BEC-B070-68038BC3279E}" destId="{A76EB46F-3599-42BA-A3C8-FE9149EB8B7D}" srcOrd="3" destOrd="0" presId="urn:microsoft.com/office/officeart/2005/8/layout/list1"/>
    <dgm:cxn modelId="{F574A34E-FAB6-434E-8308-202D1DA6E07E}" type="presParOf" srcId="{B697E620-7273-4BEC-B070-68038BC3279E}" destId="{2319F34D-56E2-40FC-9C9E-4C545227405A}" srcOrd="4" destOrd="0" presId="urn:microsoft.com/office/officeart/2005/8/layout/list1"/>
    <dgm:cxn modelId="{1B5DE5AE-ED1D-43CD-869A-D610702FCBF0}" type="presParOf" srcId="{2319F34D-56E2-40FC-9C9E-4C545227405A}" destId="{746326AA-B3F6-4992-9969-58CED0995B6A}" srcOrd="0" destOrd="0" presId="urn:microsoft.com/office/officeart/2005/8/layout/list1"/>
    <dgm:cxn modelId="{9378E39F-5858-4436-B8E6-967B88DD843C}" type="presParOf" srcId="{2319F34D-56E2-40FC-9C9E-4C545227405A}" destId="{891D3BA8-E8B1-4135-B867-594AB85D38AC}" srcOrd="1" destOrd="0" presId="urn:microsoft.com/office/officeart/2005/8/layout/list1"/>
    <dgm:cxn modelId="{C62AA302-4D44-483F-ADF1-401F7CD20550}" type="presParOf" srcId="{B697E620-7273-4BEC-B070-68038BC3279E}" destId="{61FD12E1-1A26-4688-8109-05C8AC7F9F97}" srcOrd="5" destOrd="0" presId="urn:microsoft.com/office/officeart/2005/8/layout/list1"/>
    <dgm:cxn modelId="{BBA3A72E-968F-4F31-A087-AD6D081C8A8C}" type="presParOf" srcId="{B697E620-7273-4BEC-B070-68038BC3279E}" destId="{50AB8955-5173-4D5F-B8E8-9B9A4940463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21F616-9CAF-43F3-A6F8-9562D0AE1DA4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FF339453-58AD-4C9A-ABA3-58085C06F93C}">
      <dgm:prSet custT="1"/>
      <dgm:spPr>
        <a:solidFill>
          <a:srgbClr val="D24726"/>
        </a:solidFill>
        <a:ln>
          <a:solidFill>
            <a:srgbClr val="D24726"/>
          </a:solidFill>
        </a:ln>
      </dgm:spPr>
      <dgm:t>
        <a:bodyPr/>
        <a:lstStyle/>
        <a:p>
          <a:pPr rtl="0"/>
          <a:r>
            <a:rPr lang="es-ES" sz="2400" dirty="0" smtClean="0"/>
            <a:t>Can </a:t>
          </a:r>
          <a:r>
            <a:rPr lang="es-ES" sz="2400" dirty="0" err="1" smtClean="0"/>
            <a:t>punitive</a:t>
          </a:r>
          <a:r>
            <a:rPr lang="es-ES" sz="2400" dirty="0" smtClean="0"/>
            <a:t> </a:t>
          </a:r>
          <a:r>
            <a:rPr lang="es-ES" sz="2400" dirty="0" err="1" smtClean="0"/>
            <a:t>interest</a:t>
          </a:r>
          <a:r>
            <a:rPr lang="es-ES" sz="2400" dirty="0" smtClean="0"/>
            <a:t> be </a:t>
          </a:r>
          <a:r>
            <a:rPr lang="es-ES" sz="2400" dirty="0" err="1" smtClean="0"/>
            <a:t>charged</a:t>
          </a:r>
          <a:r>
            <a:rPr lang="es-ES" sz="2400" dirty="0" smtClean="0"/>
            <a:t> </a:t>
          </a:r>
          <a:r>
            <a:rPr lang="es-ES" sz="2400" dirty="0" err="1" smtClean="0"/>
            <a:t>by</a:t>
          </a:r>
          <a:r>
            <a:rPr lang="es-ES" sz="2400" dirty="0" smtClean="0"/>
            <a:t> </a:t>
          </a:r>
          <a:r>
            <a:rPr lang="es-ES" sz="2400" dirty="0" err="1" smtClean="0"/>
            <a:t>cedant</a:t>
          </a:r>
          <a:r>
            <a:rPr lang="es-ES" sz="2400" dirty="0" smtClean="0"/>
            <a:t> in </a:t>
          </a:r>
          <a:r>
            <a:rPr lang="es-ES" sz="2400" dirty="0" err="1" smtClean="0"/>
            <a:t>the</a:t>
          </a:r>
          <a:r>
            <a:rPr lang="es-ES" sz="2400" dirty="0" smtClean="0"/>
            <a:t> </a:t>
          </a:r>
          <a:r>
            <a:rPr lang="es-ES" sz="2400" dirty="0" err="1" smtClean="0"/>
            <a:t>event</a:t>
          </a:r>
          <a:r>
            <a:rPr lang="es-ES" sz="2400" dirty="0" smtClean="0"/>
            <a:t> of late </a:t>
          </a:r>
          <a:r>
            <a:rPr lang="es-ES" sz="2400" dirty="0" err="1" smtClean="0"/>
            <a:t>payment</a:t>
          </a:r>
          <a:r>
            <a:rPr lang="es-ES" sz="2400" dirty="0" smtClean="0"/>
            <a:t> of </a:t>
          </a:r>
          <a:r>
            <a:rPr lang="es-ES" sz="2400" dirty="0" err="1" smtClean="0"/>
            <a:t>the</a:t>
          </a:r>
          <a:r>
            <a:rPr lang="es-ES" sz="2400" dirty="0" smtClean="0"/>
            <a:t> </a:t>
          </a:r>
          <a:r>
            <a:rPr lang="es-ES" sz="2400" dirty="0" err="1" smtClean="0"/>
            <a:t>claim</a:t>
          </a:r>
          <a:r>
            <a:rPr lang="es-ES" sz="2400" dirty="0" smtClean="0"/>
            <a:t> </a:t>
          </a:r>
          <a:r>
            <a:rPr lang="es-ES" sz="2400" dirty="0" err="1" smtClean="0"/>
            <a:t>by</a:t>
          </a:r>
          <a:r>
            <a:rPr lang="es-ES" sz="2400" dirty="0" smtClean="0"/>
            <a:t> </a:t>
          </a:r>
          <a:r>
            <a:rPr lang="es-ES" sz="2400" dirty="0" err="1" smtClean="0"/>
            <a:t>reinsurers</a:t>
          </a:r>
          <a:r>
            <a:rPr lang="es-ES" sz="2400" dirty="0" smtClean="0"/>
            <a:t>?</a:t>
          </a:r>
          <a:endParaRPr lang="es-ES" sz="2400" b="0" dirty="0"/>
        </a:p>
      </dgm:t>
    </dgm:pt>
    <dgm:pt modelId="{ED1D3D39-67E0-4863-9472-219D60C79F95}" type="parTrans" cxnId="{2F2A5DC2-9446-46CA-B07E-8AEDA6699C9D}">
      <dgm:prSet/>
      <dgm:spPr/>
      <dgm:t>
        <a:bodyPr/>
        <a:lstStyle/>
        <a:p>
          <a:endParaRPr lang="es-ES"/>
        </a:p>
      </dgm:t>
    </dgm:pt>
    <dgm:pt modelId="{1F79AAE3-5520-48A3-92E3-F4EAB6EF3123}" type="sibTrans" cxnId="{2F2A5DC2-9446-46CA-B07E-8AEDA6699C9D}">
      <dgm:prSet/>
      <dgm:spPr/>
      <dgm:t>
        <a:bodyPr/>
        <a:lstStyle/>
        <a:p>
          <a:endParaRPr lang="es-ES"/>
        </a:p>
      </dgm:t>
    </dgm:pt>
    <dgm:pt modelId="{28DA9E97-1C68-47F0-8D58-847B53F82D18}">
      <dgm:prSet custT="1"/>
      <dgm:spPr>
        <a:ln>
          <a:solidFill>
            <a:srgbClr val="D24726"/>
          </a:solidFill>
        </a:ln>
      </dgm:spPr>
      <dgm:t>
        <a:bodyPr/>
        <a:lstStyle/>
        <a:p>
          <a:pPr algn="just" rtl="0"/>
          <a:r>
            <a:rPr lang="es-ES" sz="2000" dirty="0" err="1" smtClean="0"/>
            <a:t>Not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case.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situation</a:t>
          </a:r>
          <a:r>
            <a:rPr lang="es-ES" sz="2000" dirty="0" smtClean="0"/>
            <a:t> </a:t>
          </a:r>
          <a:r>
            <a:rPr lang="es-ES" sz="2000" dirty="0" err="1" smtClean="0"/>
            <a:t>regulated</a:t>
          </a:r>
          <a:r>
            <a:rPr lang="es-ES" sz="2000" dirty="0" smtClean="0"/>
            <a:t> </a:t>
          </a:r>
          <a:r>
            <a:rPr lang="es-ES" sz="2000" dirty="0" err="1" smtClean="0"/>
            <a:t>by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law</a:t>
          </a:r>
          <a:r>
            <a:rPr lang="es-ES" sz="2000" dirty="0" smtClean="0"/>
            <a:t> (</a:t>
          </a:r>
          <a:r>
            <a:rPr lang="es-ES" sz="2000" dirty="0" err="1" smtClean="0"/>
            <a:t>the</a:t>
          </a:r>
          <a:r>
            <a:rPr lang="es-ES" sz="2000" dirty="0" smtClean="0"/>
            <a:t> default of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insurer</a:t>
          </a:r>
          <a:r>
            <a:rPr lang="es-ES" sz="2000" dirty="0" smtClean="0"/>
            <a:t>) and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one</a:t>
          </a:r>
          <a:r>
            <a:rPr lang="es-ES" sz="2000" dirty="0" smtClean="0"/>
            <a:t> </a:t>
          </a:r>
          <a:r>
            <a:rPr lang="es-ES" sz="2000" dirty="0" err="1" smtClean="0"/>
            <a:t>not</a:t>
          </a:r>
          <a:r>
            <a:rPr lang="es-ES" sz="2000" dirty="0" smtClean="0"/>
            <a:t> </a:t>
          </a:r>
          <a:r>
            <a:rPr lang="es-ES" sz="2000" dirty="0" err="1" smtClean="0"/>
            <a:t>regulated</a:t>
          </a:r>
          <a:r>
            <a:rPr lang="es-ES" sz="2000" dirty="0" smtClean="0"/>
            <a:t> </a:t>
          </a:r>
          <a:r>
            <a:rPr lang="es-ES" sz="2000" dirty="0" err="1" smtClean="0"/>
            <a:t>by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law</a:t>
          </a:r>
          <a:r>
            <a:rPr lang="es-ES" sz="2000" dirty="0" smtClean="0"/>
            <a:t> (</a:t>
          </a:r>
          <a:r>
            <a:rPr lang="es-ES" sz="2000" dirty="0" err="1" smtClean="0"/>
            <a:t>the</a:t>
          </a:r>
          <a:r>
            <a:rPr lang="es-ES" sz="2000" dirty="0" smtClean="0"/>
            <a:t> default of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reinsurer</a:t>
          </a:r>
          <a:r>
            <a:rPr lang="es-ES" sz="2000" dirty="0" smtClean="0"/>
            <a:t>) do </a:t>
          </a:r>
          <a:r>
            <a:rPr lang="es-ES" sz="2000" dirty="0" err="1" smtClean="0"/>
            <a:t>not</a:t>
          </a:r>
          <a:r>
            <a:rPr lang="es-ES" sz="2000" dirty="0" smtClean="0"/>
            <a:t> share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same</a:t>
          </a:r>
          <a:r>
            <a:rPr lang="es-ES" sz="2000" dirty="0" smtClean="0"/>
            <a:t> </a:t>
          </a:r>
          <a:r>
            <a:rPr lang="es-ES" sz="2000" dirty="0" err="1" smtClean="0"/>
            <a:t>rationale</a:t>
          </a:r>
          <a:r>
            <a:rPr lang="es-ES" sz="2000" dirty="0" smtClean="0"/>
            <a:t>. </a:t>
          </a:r>
          <a:endParaRPr lang="es-ES" sz="2000" dirty="0"/>
        </a:p>
      </dgm:t>
    </dgm:pt>
    <dgm:pt modelId="{B4E6B234-B3C4-471C-9022-CF98B77F43B2}" type="parTrans" cxnId="{D68593D7-1E9B-49E8-85F0-B0E9289E8127}">
      <dgm:prSet/>
      <dgm:spPr/>
      <dgm:t>
        <a:bodyPr/>
        <a:lstStyle/>
        <a:p>
          <a:endParaRPr lang="es-ES"/>
        </a:p>
      </dgm:t>
    </dgm:pt>
    <dgm:pt modelId="{362FB158-F1D2-4AE1-A5EB-C2923A4B001B}" type="sibTrans" cxnId="{D68593D7-1E9B-49E8-85F0-B0E9289E8127}">
      <dgm:prSet/>
      <dgm:spPr/>
      <dgm:t>
        <a:bodyPr/>
        <a:lstStyle/>
        <a:p>
          <a:endParaRPr lang="es-ES"/>
        </a:p>
      </dgm:t>
    </dgm:pt>
    <dgm:pt modelId="{0B326E85-B6EC-4861-95B6-A850C0E05397}">
      <dgm:prSet custT="1"/>
      <dgm:spPr>
        <a:solidFill>
          <a:srgbClr val="D24726"/>
        </a:solidFill>
        <a:ln>
          <a:solidFill>
            <a:srgbClr val="D24726"/>
          </a:solidFill>
        </a:ln>
      </dgm:spPr>
      <dgm:t>
        <a:bodyPr/>
        <a:lstStyle/>
        <a:p>
          <a:pPr rtl="0"/>
          <a:r>
            <a:rPr lang="es-ES" sz="2400" b="0" dirty="0" err="1" smtClean="0"/>
            <a:t>Conclusion</a:t>
          </a:r>
          <a:endParaRPr lang="es-ES" sz="1500" b="0" dirty="0"/>
        </a:p>
      </dgm:t>
    </dgm:pt>
    <dgm:pt modelId="{9564E61B-103C-422E-9824-C889CB1681B5}" type="parTrans" cxnId="{A62E3F06-95C7-4A39-A107-F8A587675F46}">
      <dgm:prSet/>
      <dgm:spPr/>
      <dgm:t>
        <a:bodyPr/>
        <a:lstStyle/>
        <a:p>
          <a:endParaRPr lang="es-ES"/>
        </a:p>
      </dgm:t>
    </dgm:pt>
    <dgm:pt modelId="{99576156-ACC7-46A3-B34D-6EC940B26DAC}" type="sibTrans" cxnId="{A62E3F06-95C7-4A39-A107-F8A587675F46}">
      <dgm:prSet/>
      <dgm:spPr/>
      <dgm:t>
        <a:bodyPr/>
        <a:lstStyle/>
        <a:p>
          <a:endParaRPr lang="es-ES"/>
        </a:p>
      </dgm:t>
    </dgm:pt>
    <dgm:pt modelId="{0BA6C79C-C0AE-4468-9717-1CC797C1BF07}">
      <dgm:prSet custT="1"/>
      <dgm:spPr>
        <a:ln>
          <a:solidFill>
            <a:srgbClr val="D24726"/>
          </a:solidFill>
        </a:ln>
      </dgm:spPr>
      <dgm:t>
        <a:bodyPr/>
        <a:lstStyle/>
        <a:p>
          <a:pPr algn="just" rtl="0"/>
          <a:r>
            <a:rPr lang="es-ES" sz="2000" dirty="0" err="1" smtClean="0"/>
            <a:t>Punitive</a:t>
          </a:r>
          <a:r>
            <a:rPr lang="es-ES" sz="2000" dirty="0" smtClean="0"/>
            <a:t> </a:t>
          </a:r>
          <a:r>
            <a:rPr lang="es-ES" sz="2000" dirty="0" err="1" smtClean="0"/>
            <a:t>interest</a:t>
          </a:r>
          <a:r>
            <a:rPr lang="es-ES" sz="2000" dirty="0" smtClean="0"/>
            <a:t> </a:t>
          </a:r>
          <a:r>
            <a:rPr lang="es-ES" sz="2000" dirty="0" err="1" smtClean="0"/>
            <a:t>does</a:t>
          </a:r>
          <a:r>
            <a:rPr lang="es-ES" sz="2000" dirty="0" smtClean="0"/>
            <a:t> </a:t>
          </a:r>
          <a:r>
            <a:rPr lang="es-ES" sz="2000" dirty="0" err="1" smtClean="0"/>
            <a:t>not</a:t>
          </a:r>
          <a:r>
            <a:rPr lang="es-ES" sz="2000" dirty="0" smtClean="0"/>
            <a:t> </a:t>
          </a:r>
          <a:r>
            <a:rPr lang="es-ES" sz="2000" dirty="0" err="1" smtClean="0"/>
            <a:t>apply</a:t>
          </a:r>
          <a:r>
            <a:rPr lang="es-ES" sz="2000" dirty="0" smtClean="0"/>
            <a:t> in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context</a:t>
          </a:r>
          <a:r>
            <a:rPr lang="es-ES" sz="2000" dirty="0" smtClean="0"/>
            <a:t> of </a:t>
          </a:r>
          <a:r>
            <a:rPr lang="es-ES" sz="2000" dirty="0" err="1" smtClean="0"/>
            <a:t>cedants</a:t>
          </a:r>
          <a:r>
            <a:rPr lang="es-ES" sz="2000" dirty="0" smtClean="0"/>
            <a:t>/</a:t>
          </a:r>
          <a:r>
            <a:rPr lang="es-ES" sz="2000" dirty="0" err="1" smtClean="0"/>
            <a:t>reinsurers</a:t>
          </a:r>
          <a:r>
            <a:rPr lang="es-ES" sz="2000" dirty="0" smtClean="0"/>
            <a:t> </a:t>
          </a:r>
          <a:r>
            <a:rPr lang="es-ES" sz="2000" dirty="0" err="1" smtClean="0"/>
            <a:t>unless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parties</a:t>
          </a:r>
          <a:r>
            <a:rPr lang="es-ES" sz="2000" dirty="0" smtClean="0"/>
            <a:t> </a:t>
          </a:r>
          <a:r>
            <a:rPr lang="es-ES" sz="2000" dirty="0" err="1" smtClean="0"/>
            <a:t>would</a:t>
          </a:r>
          <a:r>
            <a:rPr lang="es-ES" sz="2000" dirty="0" smtClean="0"/>
            <a:t> </a:t>
          </a:r>
          <a:r>
            <a:rPr lang="es-ES" sz="2000" dirty="0" err="1" smtClean="0"/>
            <a:t>have</a:t>
          </a:r>
          <a:r>
            <a:rPr lang="es-ES" sz="2000" dirty="0" smtClean="0"/>
            <a:t> </a:t>
          </a:r>
          <a:r>
            <a:rPr lang="es-ES" sz="2000" dirty="0" err="1" smtClean="0"/>
            <a:t>agreed</a:t>
          </a:r>
          <a:r>
            <a:rPr lang="es-ES" sz="2000" dirty="0" smtClean="0"/>
            <a:t> so.</a:t>
          </a:r>
          <a:endParaRPr lang="es-ES" sz="2000" dirty="0"/>
        </a:p>
      </dgm:t>
    </dgm:pt>
    <dgm:pt modelId="{31CBAC31-E9C8-4AC7-9366-FCB1EE63D67E}" type="parTrans" cxnId="{800EF510-3D5F-4EC8-A6A6-DBB87099F00F}">
      <dgm:prSet/>
      <dgm:spPr/>
      <dgm:t>
        <a:bodyPr/>
        <a:lstStyle/>
        <a:p>
          <a:endParaRPr lang="es-ES"/>
        </a:p>
      </dgm:t>
    </dgm:pt>
    <dgm:pt modelId="{CB026C8A-D3C3-4CCE-AF6D-9599A5124B71}" type="sibTrans" cxnId="{800EF510-3D5F-4EC8-A6A6-DBB87099F00F}">
      <dgm:prSet/>
      <dgm:spPr/>
      <dgm:t>
        <a:bodyPr/>
        <a:lstStyle/>
        <a:p>
          <a:endParaRPr lang="es-ES"/>
        </a:p>
      </dgm:t>
    </dgm:pt>
    <dgm:pt modelId="{CE33E5FE-B5DC-47B6-92D6-04E0F5CFF0B2}">
      <dgm:prSet custT="1"/>
      <dgm:spPr>
        <a:ln>
          <a:solidFill>
            <a:srgbClr val="D24726"/>
          </a:solidFill>
        </a:ln>
      </dgm:spPr>
      <dgm:t>
        <a:bodyPr/>
        <a:lstStyle/>
        <a:p>
          <a:pPr algn="just" rtl="0"/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rationale</a:t>
          </a:r>
          <a:r>
            <a:rPr lang="es-ES" sz="2000" dirty="0" smtClean="0"/>
            <a:t> of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law</a:t>
          </a:r>
          <a:r>
            <a:rPr lang="es-ES" sz="2000" dirty="0" smtClean="0"/>
            <a:t> </a:t>
          </a:r>
          <a:r>
            <a:rPr lang="es-ES" sz="2000" dirty="0" err="1" smtClean="0"/>
            <a:t>is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protection</a:t>
          </a:r>
          <a:r>
            <a:rPr lang="es-ES" sz="2000" dirty="0" smtClean="0"/>
            <a:t> of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insured</a:t>
          </a:r>
          <a:r>
            <a:rPr lang="es-ES" sz="2000" dirty="0" smtClean="0"/>
            <a:t>,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injured</a:t>
          </a:r>
          <a:r>
            <a:rPr lang="es-ES" sz="2000" dirty="0" smtClean="0"/>
            <a:t> </a:t>
          </a:r>
          <a:r>
            <a:rPr lang="es-ES" sz="2000" dirty="0" err="1" smtClean="0"/>
            <a:t>third</a:t>
          </a:r>
          <a:r>
            <a:rPr lang="es-ES" sz="2000" dirty="0" smtClean="0"/>
            <a:t> </a:t>
          </a:r>
          <a:r>
            <a:rPr lang="es-ES" sz="2000" dirty="0" err="1" smtClean="0"/>
            <a:t>party</a:t>
          </a:r>
          <a:r>
            <a:rPr lang="es-ES" sz="2000" dirty="0" smtClean="0"/>
            <a:t> in civil </a:t>
          </a:r>
          <a:r>
            <a:rPr lang="es-ES" sz="2000" dirty="0" err="1" smtClean="0"/>
            <a:t>liability</a:t>
          </a:r>
          <a:r>
            <a:rPr lang="es-ES" sz="2000" dirty="0" smtClean="0"/>
            <a:t> and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beneficiary</a:t>
          </a:r>
          <a:r>
            <a:rPr lang="es-ES" sz="2000" dirty="0" smtClean="0"/>
            <a:t> in </a:t>
          </a:r>
          <a:r>
            <a:rPr lang="es-ES" sz="2000" dirty="0" err="1" smtClean="0"/>
            <a:t>life</a:t>
          </a:r>
          <a:r>
            <a:rPr lang="es-ES" sz="2000" dirty="0" smtClean="0"/>
            <a:t> </a:t>
          </a:r>
          <a:r>
            <a:rPr lang="es-ES" sz="2000" dirty="0" err="1" smtClean="0"/>
            <a:t>insurance</a:t>
          </a:r>
          <a:r>
            <a:rPr lang="es-ES" sz="2000" dirty="0" smtClean="0"/>
            <a:t>. </a:t>
          </a:r>
          <a:r>
            <a:rPr lang="es-ES" sz="2000" dirty="0" err="1" smtClean="0"/>
            <a:t>This</a:t>
          </a:r>
          <a:r>
            <a:rPr lang="es-ES" sz="2000" dirty="0" smtClean="0"/>
            <a:t> </a:t>
          </a:r>
          <a:r>
            <a:rPr lang="es-ES" sz="2000" dirty="0" err="1" smtClean="0"/>
            <a:t>rationale</a:t>
          </a:r>
          <a:r>
            <a:rPr lang="es-ES" sz="2000" dirty="0" smtClean="0"/>
            <a:t> </a:t>
          </a:r>
          <a:r>
            <a:rPr lang="es-ES" sz="2000" dirty="0" err="1" smtClean="0"/>
            <a:t>cannot</a:t>
          </a:r>
          <a:r>
            <a:rPr lang="es-ES" sz="2000" dirty="0" smtClean="0"/>
            <a:t> be </a:t>
          </a:r>
          <a:r>
            <a:rPr lang="es-ES" sz="2000" dirty="0" err="1" smtClean="0"/>
            <a:t>predicated</a:t>
          </a:r>
          <a:r>
            <a:rPr lang="es-ES" sz="2000" dirty="0" smtClean="0"/>
            <a:t> of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relationship</a:t>
          </a:r>
          <a:r>
            <a:rPr lang="es-ES" sz="2000" dirty="0" smtClean="0"/>
            <a:t> </a:t>
          </a:r>
          <a:r>
            <a:rPr lang="es-ES" sz="2000" dirty="0" err="1" smtClean="0"/>
            <a:t>between</a:t>
          </a:r>
          <a:r>
            <a:rPr lang="es-ES" sz="2000" dirty="0" smtClean="0"/>
            <a:t>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cedant</a:t>
          </a:r>
          <a:r>
            <a:rPr lang="es-ES" sz="2000" dirty="0" smtClean="0"/>
            <a:t> and </a:t>
          </a:r>
          <a:r>
            <a:rPr lang="es-ES" sz="2000" dirty="0" err="1" smtClean="0"/>
            <a:t>the</a:t>
          </a:r>
          <a:r>
            <a:rPr lang="es-ES" sz="2000" dirty="0" smtClean="0"/>
            <a:t> </a:t>
          </a:r>
          <a:r>
            <a:rPr lang="es-ES" sz="2000" dirty="0" err="1" smtClean="0"/>
            <a:t>reinsurer</a:t>
          </a:r>
          <a:r>
            <a:rPr lang="es-ES" sz="2000" dirty="0" smtClean="0"/>
            <a:t>.</a:t>
          </a:r>
          <a:endParaRPr lang="es-ES" sz="2000" dirty="0"/>
        </a:p>
      </dgm:t>
    </dgm:pt>
    <dgm:pt modelId="{9700EB1D-C5B2-494D-AC14-B7737D942D63}" type="parTrans" cxnId="{EB58255C-09D7-4D8A-AFB8-DFA3281ADB52}">
      <dgm:prSet/>
      <dgm:spPr/>
      <dgm:t>
        <a:bodyPr/>
        <a:lstStyle/>
        <a:p>
          <a:endParaRPr lang="es-ES"/>
        </a:p>
      </dgm:t>
    </dgm:pt>
    <dgm:pt modelId="{06C5D4FC-1EBE-44A1-B172-560FF0CA29F1}" type="sibTrans" cxnId="{EB58255C-09D7-4D8A-AFB8-DFA3281ADB52}">
      <dgm:prSet/>
      <dgm:spPr/>
      <dgm:t>
        <a:bodyPr/>
        <a:lstStyle/>
        <a:p>
          <a:endParaRPr lang="es-ES"/>
        </a:p>
      </dgm:t>
    </dgm:pt>
    <dgm:pt modelId="{01A8AA99-1EDF-4A14-834C-3CB55E4C9641}">
      <dgm:prSet custT="1"/>
      <dgm:spPr>
        <a:ln>
          <a:solidFill>
            <a:srgbClr val="D24726"/>
          </a:solidFill>
        </a:ln>
      </dgm:spPr>
      <dgm:t>
        <a:bodyPr/>
        <a:lstStyle/>
        <a:p>
          <a:pPr algn="l" rtl="0"/>
          <a:endParaRPr lang="es-ES" sz="2000" dirty="0"/>
        </a:p>
      </dgm:t>
    </dgm:pt>
    <dgm:pt modelId="{6E5BBF87-A7F6-4DC1-9C4C-118C293DE2EE}" type="parTrans" cxnId="{58CC389A-2668-4963-B0A3-7D323CAFE748}">
      <dgm:prSet/>
      <dgm:spPr/>
      <dgm:t>
        <a:bodyPr/>
        <a:lstStyle/>
        <a:p>
          <a:endParaRPr lang="es-ES"/>
        </a:p>
      </dgm:t>
    </dgm:pt>
    <dgm:pt modelId="{764FEB13-1B36-4F05-9D66-FA8550F9CBA1}" type="sibTrans" cxnId="{58CC389A-2668-4963-B0A3-7D323CAFE748}">
      <dgm:prSet/>
      <dgm:spPr/>
      <dgm:t>
        <a:bodyPr/>
        <a:lstStyle/>
        <a:p>
          <a:endParaRPr lang="es-ES"/>
        </a:p>
      </dgm:t>
    </dgm:pt>
    <dgm:pt modelId="{B697E620-7273-4BEC-B070-68038BC3279E}" type="pres">
      <dgm:prSet presAssocID="{1F21F616-9CAF-43F3-A6F8-9562D0AE1D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BF74894-170F-4C9F-BB83-5A28D49AFE99}" type="pres">
      <dgm:prSet presAssocID="{FF339453-58AD-4C9A-ABA3-58085C06F93C}" presName="parentLin" presStyleCnt="0"/>
      <dgm:spPr/>
    </dgm:pt>
    <dgm:pt modelId="{793E1D4C-AC54-45CE-9A62-B62927313C5C}" type="pres">
      <dgm:prSet presAssocID="{FF339453-58AD-4C9A-ABA3-58085C06F93C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56D5FAF9-67FB-452C-8F02-B91830B1524B}" type="pres">
      <dgm:prSet presAssocID="{FF339453-58AD-4C9A-ABA3-58085C06F93C}" presName="parentText" presStyleLbl="node1" presStyleIdx="0" presStyleCnt="2" custScaleY="129474" custLinFactNeighborX="1467" custLinFactNeighborY="-3859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59DDFB-49BD-4362-88AB-E32E0E5BF3E3}" type="pres">
      <dgm:prSet presAssocID="{FF339453-58AD-4C9A-ABA3-58085C06F93C}" presName="negativeSpace" presStyleCnt="0"/>
      <dgm:spPr/>
    </dgm:pt>
    <dgm:pt modelId="{DF302598-6321-47FF-BEAB-B6AA4545AADD}" type="pres">
      <dgm:prSet presAssocID="{FF339453-58AD-4C9A-ABA3-58085C06F93C}" presName="childText" presStyleLbl="conFgAcc1" presStyleIdx="0" presStyleCnt="2" custScaleX="99774" custScaleY="102935" custLinFactY="-96" custLinFactNeighborX="294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6EB46F-3599-42BA-A3C8-FE9149EB8B7D}" type="pres">
      <dgm:prSet presAssocID="{1F79AAE3-5520-48A3-92E3-F4EAB6EF3123}" presName="spaceBetweenRectangles" presStyleCnt="0"/>
      <dgm:spPr/>
    </dgm:pt>
    <dgm:pt modelId="{2319F34D-56E2-40FC-9C9E-4C545227405A}" type="pres">
      <dgm:prSet presAssocID="{0B326E85-B6EC-4861-95B6-A850C0E05397}" presName="parentLin" presStyleCnt="0"/>
      <dgm:spPr/>
    </dgm:pt>
    <dgm:pt modelId="{746326AA-B3F6-4992-9969-58CED0995B6A}" type="pres">
      <dgm:prSet presAssocID="{0B326E85-B6EC-4861-95B6-A850C0E05397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891D3BA8-E8B1-4135-B867-594AB85D38AC}" type="pres">
      <dgm:prSet presAssocID="{0B326E85-B6EC-4861-95B6-A850C0E05397}" presName="parentText" presStyleLbl="node1" presStyleIdx="1" presStyleCnt="2" custScaleY="64162" custLinFactNeighborX="-1466" custLinFactNeighborY="-1125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FD12E1-1A26-4688-8109-05C8AC7F9F97}" type="pres">
      <dgm:prSet presAssocID="{0B326E85-B6EC-4861-95B6-A850C0E05397}" presName="negativeSpace" presStyleCnt="0"/>
      <dgm:spPr/>
    </dgm:pt>
    <dgm:pt modelId="{50AB8955-5173-4D5F-B8E8-9B9A49404635}" type="pres">
      <dgm:prSet presAssocID="{0B326E85-B6EC-4861-95B6-A850C0E05397}" presName="childText" presStyleLbl="conFgAcc1" presStyleIdx="1" presStyleCnt="2" custScaleX="100000" custScaleY="9122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9E8420C-27B3-43C3-86DF-3CF9D8781CF0}" type="presOf" srcId="{FF339453-58AD-4C9A-ABA3-58085C06F93C}" destId="{56D5FAF9-67FB-452C-8F02-B91830B1524B}" srcOrd="1" destOrd="0" presId="urn:microsoft.com/office/officeart/2005/8/layout/list1"/>
    <dgm:cxn modelId="{DB5D3FE2-12A9-4C4C-A6CC-D67AA0123F61}" type="presOf" srcId="{FF339453-58AD-4C9A-ABA3-58085C06F93C}" destId="{793E1D4C-AC54-45CE-9A62-B62927313C5C}" srcOrd="0" destOrd="0" presId="urn:microsoft.com/office/officeart/2005/8/layout/list1"/>
    <dgm:cxn modelId="{2F2A5DC2-9446-46CA-B07E-8AEDA6699C9D}" srcId="{1F21F616-9CAF-43F3-A6F8-9562D0AE1DA4}" destId="{FF339453-58AD-4C9A-ABA3-58085C06F93C}" srcOrd="0" destOrd="0" parTransId="{ED1D3D39-67E0-4863-9472-219D60C79F95}" sibTransId="{1F79AAE3-5520-48A3-92E3-F4EAB6EF3123}"/>
    <dgm:cxn modelId="{800EF510-3D5F-4EC8-A6A6-DBB87099F00F}" srcId="{0B326E85-B6EC-4861-95B6-A850C0E05397}" destId="{0BA6C79C-C0AE-4468-9717-1CC797C1BF07}" srcOrd="0" destOrd="0" parTransId="{31CBAC31-E9C8-4AC7-9366-FCB1EE63D67E}" sibTransId="{CB026C8A-D3C3-4CCE-AF6D-9599A5124B71}"/>
    <dgm:cxn modelId="{D050F7B8-162F-4A0F-9FF0-573AC66F26AA}" type="presOf" srcId="{0B326E85-B6EC-4861-95B6-A850C0E05397}" destId="{746326AA-B3F6-4992-9969-58CED0995B6A}" srcOrd="0" destOrd="0" presId="urn:microsoft.com/office/officeart/2005/8/layout/list1"/>
    <dgm:cxn modelId="{3EF9B335-17BF-4F6A-A5FE-C967A3B478C1}" type="presOf" srcId="{0B326E85-B6EC-4861-95B6-A850C0E05397}" destId="{891D3BA8-E8B1-4135-B867-594AB85D38AC}" srcOrd="1" destOrd="0" presId="urn:microsoft.com/office/officeart/2005/8/layout/list1"/>
    <dgm:cxn modelId="{58CC389A-2668-4963-B0A3-7D323CAFE748}" srcId="{FF339453-58AD-4C9A-ABA3-58085C06F93C}" destId="{01A8AA99-1EDF-4A14-834C-3CB55E4C9641}" srcOrd="0" destOrd="0" parTransId="{6E5BBF87-A7F6-4DC1-9C4C-118C293DE2EE}" sibTransId="{764FEB13-1B36-4F05-9D66-FA8550F9CBA1}"/>
    <dgm:cxn modelId="{A62E3F06-95C7-4A39-A107-F8A587675F46}" srcId="{1F21F616-9CAF-43F3-A6F8-9562D0AE1DA4}" destId="{0B326E85-B6EC-4861-95B6-A850C0E05397}" srcOrd="1" destOrd="0" parTransId="{9564E61B-103C-422E-9824-C889CB1681B5}" sibTransId="{99576156-ACC7-46A3-B34D-6EC940B26DAC}"/>
    <dgm:cxn modelId="{20877D50-3CFF-41C4-9486-953DA018AF3E}" type="presOf" srcId="{1F21F616-9CAF-43F3-A6F8-9562D0AE1DA4}" destId="{B697E620-7273-4BEC-B070-68038BC3279E}" srcOrd="0" destOrd="0" presId="urn:microsoft.com/office/officeart/2005/8/layout/list1"/>
    <dgm:cxn modelId="{D68593D7-1E9B-49E8-85F0-B0E9289E8127}" srcId="{FF339453-58AD-4C9A-ABA3-58085C06F93C}" destId="{28DA9E97-1C68-47F0-8D58-847B53F82D18}" srcOrd="1" destOrd="0" parTransId="{B4E6B234-B3C4-471C-9022-CF98B77F43B2}" sibTransId="{362FB158-F1D2-4AE1-A5EB-C2923A4B001B}"/>
    <dgm:cxn modelId="{AA54D56B-5E4A-4655-A84B-64ECCF83B08E}" type="presOf" srcId="{CE33E5FE-B5DC-47B6-92D6-04E0F5CFF0B2}" destId="{DF302598-6321-47FF-BEAB-B6AA4545AADD}" srcOrd="0" destOrd="2" presId="urn:microsoft.com/office/officeart/2005/8/layout/list1"/>
    <dgm:cxn modelId="{6DA9F371-30AF-4504-837F-2EC13EB096DC}" type="presOf" srcId="{01A8AA99-1EDF-4A14-834C-3CB55E4C9641}" destId="{DF302598-6321-47FF-BEAB-B6AA4545AADD}" srcOrd="0" destOrd="0" presId="urn:microsoft.com/office/officeart/2005/8/layout/list1"/>
    <dgm:cxn modelId="{87F67211-0CDE-49C6-91C2-86D3DCF2E206}" type="presOf" srcId="{0BA6C79C-C0AE-4468-9717-1CC797C1BF07}" destId="{50AB8955-5173-4D5F-B8E8-9B9A49404635}" srcOrd="0" destOrd="0" presId="urn:microsoft.com/office/officeart/2005/8/layout/list1"/>
    <dgm:cxn modelId="{EB58255C-09D7-4D8A-AFB8-DFA3281ADB52}" srcId="{FF339453-58AD-4C9A-ABA3-58085C06F93C}" destId="{CE33E5FE-B5DC-47B6-92D6-04E0F5CFF0B2}" srcOrd="2" destOrd="0" parTransId="{9700EB1D-C5B2-494D-AC14-B7737D942D63}" sibTransId="{06C5D4FC-1EBE-44A1-B172-560FF0CA29F1}"/>
    <dgm:cxn modelId="{A5AC047A-A961-4DB1-98B5-8998F03CC347}" type="presOf" srcId="{28DA9E97-1C68-47F0-8D58-847B53F82D18}" destId="{DF302598-6321-47FF-BEAB-B6AA4545AADD}" srcOrd="0" destOrd="1" presId="urn:microsoft.com/office/officeart/2005/8/layout/list1"/>
    <dgm:cxn modelId="{FB1F6AFF-021F-40F9-BB2D-8A79A70F3B01}" type="presParOf" srcId="{B697E620-7273-4BEC-B070-68038BC3279E}" destId="{0BF74894-170F-4C9F-BB83-5A28D49AFE99}" srcOrd="0" destOrd="0" presId="urn:microsoft.com/office/officeart/2005/8/layout/list1"/>
    <dgm:cxn modelId="{85899B1B-6EA3-4292-AA52-C7496789A43D}" type="presParOf" srcId="{0BF74894-170F-4C9F-BB83-5A28D49AFE99}" destId="{793E1D4C-AC54-45CE-9A62-B62927313C5C}" srcOrd="0" destOrd="0" presId="urn:microsoft.com/office/officeart/2005/8/layout/list1"/>
    <dgm:cxn modelId="{D2817CE8-F0E5-4B59-8D9A-50A5AC334FF6}" type="presParOf" srcId="{0BF74894-170F-4C9F-BB83-5A28D49AFE99}" destId="{56D5FAF9-67FB-452C-8F02-B91830B1524B}" srcOrd="1" destOrd="0" presId="urn:microsoft.com/office/officeart/2005/8/layout/list1"/>
    <dgm:cxn modelId="{5C3D9C34-5B91-43B3-BE0C-6BB90EF28681}" type="presParOf" srcId="{B697E620-7273-4BEC-B070-68038BC3279E}" destId="{4059DDFB-49BD-4362-88AB-E32E0E5BF3E3}" srcOrd="1" destOrd="0" presId="urn:microsoft.com/office/officeart/2005/8/layout/list1"/>
    <dgm:cxn modelId="{7D04A3A8-623E-444B-81E1-CA70F9AB2BF8}" type="presParOf" srcId="{B697E620-7273-4BEC-B070-68038BC3279E}" destId="{DF302598-6321-47FF-BEAB-B6AA4545AADD}" srcOrd="2" destOrd="0" presId="urn:microsoft.com/office/officeart/2005/8/layout/list1"/>
    <dgm:cxn modelId="{A22855FD-972D-4205-B83D-1BC7C286BDD0}" type="presParOf" srcId="{B697E620-7273-4BEC-B070-68038BC3279E}" destId="{A76EB46F-3599-42BA-A3C8-FE9149EB8B7D}" srcOrd="3" destOrd="0" presId="urn:microsoft.com/office/officeart/2005/8/layout/list1"/>
    <dgm:cxn modelId="{59C2C639-7C69-4AB2-8B48-4806F11887FD}" type="presParOf" srcId="{B697E620-7273-4BEC-B070-68038BC3279E}" destId="{2319F34D-56E2-40FC-9C9E-4C545227405A}" srcOrd="4" destOrd="0" presId="urn:microsoft.com/office/officeart/2005/8/layout/list1"/>
    <dgm:cxn modelId="{343171A5-9381-4D22-9608-0B37A6F6A079}" type="presParOf" srcId="{2319F34D-56E2-40FC-9C9E-4C545227405A}" destId="{746326AA-B3F6-4992-9969-58CED0995B6A}" srcOrd="0" destOrd="0" presId="urn:microsoft.com/office/officeart/2005/8/layout/list1"/>
    <dgm:cxn modelId="{BDA5C2EE-8CFA-4B8A-B376-2AE38BE5C5AA}" type="presParOf" srcId="{2319F34D-56E2-40FC-9C9E-4C545227405A}" destId="{891D3BA8-E8B1-4135-B867-594AB85D38AC}" srcOrd="1" destOrd="0" presId="urn:microsoft.com/office/officeart/2005/8/layout/list1"/>
    <dgm:cxn modelId="{D8F5B9CC-FB94-44D6-B6A4-84EC4C8BF4B9}" type="presParOf" srcId="{B697E620-7273-4BEC-B070-68038BC3279E}" destId="{61FD12E1-1A26-4688-8109-05C8AC7F9F97}" srcOrd="5" destOrd="0" presId="urn:microsoft.com/office/officeart/2005/8/layout/list1"/>
    <dgm:cxn modelId="{4F657F99-BBE7-42CE-9D68-D43ECEA8D172}" type="presParOf" srcId="{B697E620-7273-4BEC-B070-68038BC3279E}" destId="{50AB8955-5173-4D5F-B8E8-9B9A4940463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487C3-771F-4DCE-B017-931486108E39}">
      <dsp:nvSpPr>
        <dsp:cNvPr id="0" name=""/>
        <dsp:cNvSpPr/>
      </dsp:nvSpPr>
      <dsp:spPr>
        <a:xfrm>
          <a:off x="0" y="473131"/>
          <a:ext cx="11201845" cy="1660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9388" tIns="645668" rIns="869388" bIns="128016" numCol="1" spcCol="1270" anchor="t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insurer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must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pay</a:t>
          </a:r>
          <a:r>
            <a:rPr lang="es-ES" sz="1800" kern="1200" dirty="0" smtClean="0"/>
            <a:t> once </a:t>
          </a: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investigations</a:t>
          </a:r>
          <a:r>
            <a:rPr lang="es-ES" sz="1800" kern="1200" dirty="0" smtClean="0"/>
            <a:t> and </a:t>
          </a:r>
          <a:r>
            <a:rPr lang="es-ES" sz="1800" kern="1200" dirty="0" err="1" smtClean="0"/>
            <a:t>adjustments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required</a:t>
          </a:r>
          <a:r>
            <a:rPr lang="es-ES" sz="1800" kern="1200" dirty="0" smtClean="0"/>
            <a:t> to </a:t>
          </a:r>
          <a:r>
            <a:rPr lang="es-ES" sz="1800" kern="1200" dirty="0" err="1" smtClean="0"/>
            <a:t>establish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existence</a:t>
          </a:r>
          <a:r>
            <a:rPr lang="es-ES" sz="1800" kern="1200" dirty="0" smtClean="0"/>
            <a:t> of </a:t>
          </a: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loss</a:t>
          </a:r>
          <a:r>
            <a:rPr lang="es-ES" sz="1800" kern="1200" dirty="0" smtClean="0"/>
            <a:t> and </a:t>
          </a: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indemnity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thereof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have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been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concluded</a:t>
          </a:r>
          <a:r>
            <a:rPr lang="es-ES" sz="2000" kern="1200" dirty="0" smtClean="0"/>
            <a:t>. </a:t>
          </a:r>
          <a:r>
            <a:rPr lang="es-ES" sz="2000" kern="1200" dirty="0" err="1" smtClean="0"/>
            <a:t>Seven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days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or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longer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policy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term</a:t>
          </a:r>
          <a:r>
            <a:rPr lang="es-ES" sz="2000" kern="1200" dirty="0" smtClean="0"/>
            <a:t> to </a:t>
          </a:r>
          <a:r>
            <a:rPr lang="es-ES" sz="2000" kern="1200" dirty="0" err="1" smtClean="0"/>
            <a:t>report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loss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>
        <a:off x="0" y="473131"/>
        <a:ext cx="11201845" cy="1660050"/>
      </dsp:txXfrm>
    </dsp:sp>
    <dsp:sp modelId="{8D1B9FC1-4D11-4893-A37E-E3C45C15159E}">
      <dsp:nvSpPr>
        <dsp:cNvPr id="0" name=""/>
        <dsp:cNvSpPr/>
      </dsp:nvSpPr>
      <dsp:spPr>
        <a:xfrm>
          <a:off x="560092" y="15571"/>
          <a:ext cx="7841291" cy="915120"/>
        </a:xfrm>
        <a:prstGeom prst="roundRect">
          <a:avLst/>
        </a:prstGeom>
        <a:solidFill>
          <a:srgbClr val="D2472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382" tIns="0" rIns="29638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smtClean="0"/>
            <a:t>General Rule</a:t>
          </a:r>
          <a:endParaRPr lang="es-ES" sz="2400" b="0" kern="1200" dirty="0"/>
        </a:p>
      </dsp:txBody>
      <dsp:txXfrm>
        <a:off x="604764" y="60243"/>
        <a:ext cx="7751947" cy="825776"/>
      </dsp:txXfrm>
    </dsp:sp>
    <dsp:sp modelId="{59DD1B69-21FD-43A2-97AC-D655BFF6C0BC}">
      <dsp:nvSpPr>
        <dsp:cNvPr id="0" name=""/>
        <dsp:cNvSpPr/>
      </dsp:nvSpPr>
      <dsp:spPr>
        <a:xfrm>
          <a:off x="0" y="2758142"/>
          <a:ext cx="11201845" cy="214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9388" tIns="645668" rIns="869388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However</a:t>
          </a:r>
          <a:r>
            <a:rPr lang="es-ES" sz="2000" kern="1200" dirty="0" smtClean="0"/>
            <a:t>, in </a:t>
          </a:r>
          <a:r>
            <a:rPr lang="es-ES" sz="2000" kern="1200" dirty="0" err="1" smtClean="0"/>
            <a:t>any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event</a:t>
          </a:r>
          <a:r>
            <a:rPr lang="es-ES" sz="2000" kern="1200" dirty="0" smtClean="0"/>
            <a:t>, 40 </a:t>
          </a:r>
          <a:r>
            <a:rPr lang="es-ES" sz="2000" kern="1200" dirty="0" err="1" smtClean="0"/>
            <a:t>days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from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claim</a:t>
          </a:r>
          <a:r>
            <a:rPr lang="es-ES" sz="2000" kern="1200" dirty="0" smtClean="0"/>
            <a:t>,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insurer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must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pay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what</a:t>
          </a:r>
          <a:r>
            <a:rPr lang="es-ES" sz="2000" kern="1200" dirty="0" smtClean="0"/>
            <a:t> he </a:t>
          </a:r>
          <a:r>
            <a:rPr lang="es-ES" sz="2000" kern="1200" dirty="0" err="1" smtClean="0"/>
            <a:t>believes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mínimum </a:t>
          </a:r>
          <a:r>
            <a:rPr lang="es-ES" sz="2000" kern="1200" dirty="0" err="1" smtClean="0"/>
            <a:t>amount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payable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under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circumstances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known</a:t>
          </a:r>
          <a:r>
            <a:rPr lang="es-ES" sz="2000" kern="1200" dirty="0" smtClean="0"/>
            <a:t> to </a:t>
          </a:r>
          <a:r>
            <a:rPr lang="es-ES" sz="2000" kern="1200" dirty="0" err="1" smtClean="0"/>
            <a:t>him</a:t>
          </a:r>
          <a:r>
            <a:rPr lang="es-ES" sz="2000" kern="1200" dirty="0" smtClean="0"/>
            <a:t>. 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Final </a:t>
          </a:r>
          <a:r>
            <a:rPr lang="es-ES" sz="2000" kern="1200" dirty="0" err="1" smtClean="0"/>
            <a:t>settlement</a:t>
          </a:r>
          <a:r>
            <a:rPr lang="es-ES" sz="2000" kern="1200" dirty="0" smtClean="0"/>
            <a:t>: 3 </a:t>
          </a:r>
          <a:r>
            <a:rPr lang="es-ES" sz="2000" kern="1200" dirty="0" err="1" smtClean="0"/>
            <a:t>months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from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loss</a:t>
          </a:r>
          <a:r>
            <a:rPr lang="es-ES" sz="2000" kern="1200" dirty="0" smtClean="0"/>
            <a:t>.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Parties</a:t>
          </a:r>
          <a:r>
            <a:rPr lang="es-ES" sz="2000" kern="1200" dirty="0" smtClean="0"/>
            <a:t> to </a:t>
          </a:r>
          <a:r>
            <a:rPr lang="es-ES" sz="2000" kern="1200" dirty="0" err="1" smtClean="0"/>
            <a:t>large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risks</a:t>
          </a:r>
          <a:r>
            <a:rPr lang="es-ES" sz="2000" kern="1200" dirty="0" smtClean="0"/>
            <a:t> as </a:t>
          </a:r>
          <a:r>
            <a:rPr lang="es-ES" sz="2000" kern="1200" dirty="0" err="1" smtClean="0"/>
            <a:t>defined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may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agree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otherwise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or</a:t>
          </a:r>
          <a:r>
            <a:rPr lang="es-ES" sz="2000" kern="1200" dirty="0" smtClean="0"/>
            <a:t> </a:t>
          </a:r>
          <a:r>
            <a:rPr lang="en-US" sz="2000" kern="1200" noProof="0" dirty="0" smtClean="0"/>
            <a:t>even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derogate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these</a:t>
          </a:r>
          <a:r>
            <a:rPr lang="es-ES" sz="2000" kern="1200" dirty="0" smtClean="0"/>
            <a:t> rules.</a:t>
          </a:r>
          <a:endParaRPr lang="es-ES" sz="2000" kern="1200" dirty="0"/>
        </a:p>
      </dsp:txBody>
      <dsp:txXfrm>
        <a:off x="0" y="2758142"/>
        <a:ext cx="11201845" cy="2148300"/>
      </dsp:txXfrm>
    </dsp:sp>
    <dsp:sp modelId="{A06F22BD-719D-4620-9EEA-DD3B56849097}">
      <dsp:nvSpPr>
        <dsp:cNvPr id="0" name=""/>
        <dsp:cNvSpPr/>
      </dsp:nvSpPr>
      <dsp:spPr>
        <a:xfrm>
          <a:off x="560092" y="2300582"/>
          <a:ext cx="7841291" cy="915120"/>
        </a:xfrm>
        <a:prstGeom prst="roundRect">
          <a:avLst/>
        </a:prstGeom>
        <a:solidFill>
          <a:srgbClr val="D2472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382" tIns="0" rIns="29638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err="1" smtClean="0"/>
            <a:t>Peculiarities</a:t>
          </a:r>
          <a:endParaRPr lang="es-ES" sz="2400" b="0" kern="1200" dirty="0"/>
        </a:p>
      </dsp:txBody>
      <dsp:txXfrm>
        <a:off x="604764" y="2345254"/>
        <a:ext cx="7751947" cy="825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38C46-E4E1-4CD9-8B74-D647C2B4234E}">
      <dsp:nvSpPr>
        <dsp:cNvPr id="0" name=""/>
        <dsp:cNvSpPr/>
      </dsp:nvSpPr>
      <dsp:spPr>
        <a:xfrm>
          <a:off x="1524910" y="2232244"/>
          <a:ext cx="915882" cy="541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7941" y="0"/>
              </a:lnTo>
              <a:lnTo>
                <a:pt x="457941" y="541172"/>
              </a:lnTo>
              <a:lnTo>
                <a:pt x="915882" y="541172"/>
              </a:lnTo>
            </a:path>
          </a:pathLst>
        </a:custGeom>
        <a:noFill/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956256" y="2476234"/>
        <a:ext cx="53190" cy="53190"/>
      </dsp:txXfrm>
    </dsp:sp>
    <dsp:sp modelId="{8A23C812-BDED-42EF-BDFF-3A6FC1C9FB8D}">
      <dsp:nvSpPr>
        <dsp:cNvPr id="0" name=""/>
        <dsp:cNvSpPr/>
      </dsp:nvSpPr>
      <dsp:spPr>
        <a:xfrm>
          <a:off x="1524910" y="1678042"/>
          <a:ext cx="915743" cy="554201"/>
        </a:xfrm>
        <a:custGeom>
          <a:avLst/>
          <a:gdLst/>
          <a:ahLst/>
          <a:cxnLst/>
          <a:rect l="0" t="0" r="0" b="0"/>
          <a:pathLst>
            <a:path>
              <a:moveTo>
                <a:pt x="0" y="554201"/>
              </a:moveTo>
              <a:lnTo>
                <a:pt x="457871" y="554201"/>
              </a:lnTo>
              <a:lnTo>
                <a:pt x="457871" y="0"/>
              </a:lnTo>
              <a:lnTo>
                <a:pt x="915743" y="0"/>
              </a:lnTo>
            </a:path>
          </a:pathLst>
        </a:custGeom>
        <a:noFill/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956022" y="1928383"/>
        <a:ext cx="53519" cy="53519"/>
      </dsp:txXfrm>
    </dsp:sp>
    <dsp:sp modelId="{08DC191C-C14C-4E09-A8DC-0A6726D370CF}">
      <dsp:nvSpPr>
        <dsp:cNvPr id="0" name=""/>
        <dsp:cNvSpPr/>
      </dsp:nvSpPr>
      <dsp:spPr>
        <a:xfrm>
          <a:off x="0" y="1811557"/>
          <a:ext cx="2208448" cy="841373"/>
        </a:xfrm>
        <a:prstGeom prst="rect">
          <a:avLst/>
        </a:prstGeom>
        <a:solidFill>
          <a:srgbClr val="D2472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100" kern="1200" dirty="0" err="1" smtClean="0"/>
            <a:t>Issues</a:t>
          </a:r>
          <a:endParaRPr lang="es-ES" sz="5100" kern="1200" dirty="0"/>
        </a:p>
      </dsp:txBody>
      <dsp:txXfrm>
        <a:off x="0" y="1811557"/>
        <a:ext cx="2208448" cy="841373"/>
      </dsp:txXfrm>
    </dsp:sp>
    <dsp:sp modelId="{E8EF0DA3-5385-464D-B4EC-9050823FD5B6}">
      <dsp:nvSpPr>
        <dsp:cNvPr id="0" name=""/>
        <dsp:cNvSpPr/>
      </dsp:nvSpPr>
      <dsp:spPr>
        <a:xfrm>
          <a:off x="2440653" y="1242901"/>
          <a:ext cx="8332005" cy="870281"/>
        </a:xfrm>
        <a:prstGeom prst="rect">
          <a:avLst/>
        </a:prstGeom>
        <a:solidFill>
          <a:srgbClr val="E37B6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Can </a:t>
          </a:r>
          <a:r>
            <a:rPr lang="es-ES" sz="2400" kern="1200" dirty="0" err="1" smtClean="0"/>
            <a:t>the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punitive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interest</a:t>
          </a:r>
          <a:r>
            <a:rPr lang="es-ES" sz="2400" kern="1200" dirty="0" smtClean="0"/>
            <a:t> be </a:t>
          </a:r>
          <a:r>
            <a:rPr lang="es-ES" sz="2400" kern="1200" dirty="0" err="1" smtClean="0"/>
            <a:t>passed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on</a:t>
          </a:r>
          <a:r>
            <a:rPr lang="es-ES" sz="2400" kern="1200" dirty="0" smtClean="0"/>
            <a:t> to </a:t>
          </a:r>
          <a:r>
            <a:rPr lang="es-ES" sz="2400" kern="1200" dirty="0" err="1" smtClean="0"/>
            <a:t>reinsurers</a:t>
          </a:r>
          <a:r>
            <a:rPr lang="es-ES" sz="2400" kern="1200" dirty="0" smtClean="0"/>
            <a:t>?</a:t>
          </a:r>
          <a:endParaRPr lang="es-ES" sz="2400" kern="1200" dirty="0"/>
        </a:p>
      </dsp:txBody>
      <dsp:txXfrm>
        <a:off x="2440653" y="1242901"/>
        <a:ext cx="8332005" cy="870281"/>
      </dsp:txXfrm>
    </dsp:sp>
    <dsp:sp modelId="{682E1C6F-E74C-4B3F-8AD6-008EE802D669}">
      <dsp:nvSpPr>
        <dsp:cNvPr id="0" name=""/>
        <dsp:cNvSpPr/>
      </dsp:nvSpPr>
      <dsp:spPr>
        <a:xfrm>
          <a:off x="2440792" y="2337817"/>
          <a:ext cx="8330391" cy="871197"/>
        </a:xfrm>
        <a:prstGeom prst="rect">
          <a:avLst/>
        </a:prstGeom>
        <a:solidFill>
          <a:srgbClr val="E37B6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err="1" smtClean="0"/>
            <a:t>Does</a:t>
          </a:r>
          <a:r>
            <a:rPr lang="es-ES" sz="2300" kern="1200" dirty="0" smtClean="0"/>
            <a:t> </a:t>
          </a:r>
          <a:r>
            <a:rPr lang="es-ES" sz="2300" kern="1200" dirty="0" err="1" smtClean="0"/>
            <a:t>the</a:t>
          </a:r>
          <a:r>
            <a:rPr lang="es-ES" sz="2300" kern="1200" dirty="0" smtClean="0"/>
            <a:t> </a:t>
          </a:r>
          <a:r>
            <a:rPr lang="es-ES" sz="2300" kern="1200" dirty="0" err="1" smtClean="0"/>
            <a:t>punitive</a:t>
          </a:r>
          <a:r>
            <a:rPr lang="es-ES" sz="2300" kern="1200" dirty="0" smtClean="0"/>
            <a:t> </a:t>
          </a:r>
          <a:r>
            <a:rPr lang="es-ES" sz="2300" kern="1200" dirty="0" err="1" smtClean="0"/>
            <a:t>interest</a:t>
          </a:r>
          <a:r>
            <a:rPr lang="es-ES" sz="2300" kern="1200" dirty="0" smtClean="0"/>
            <a:t> </a:t>
          </a:r>
          <a:r>
            <a:rPr lang="es-ES" sz="2300" kern="1200" dirty="0" err="1" smtClean="0"/>
            <a:t>apply</a:t>
          </a:r>
          <a:r>
            <a:rPr lang="es-ES" sz="2300" kern="1200" dirty="0" smtClean="0"/>
            <a:t> to late </a:t>
          </a:r>
          <a:r>
            <a:rPr lang="es-ES" sz="2300" kern="1200" dirty="0" err="1" smtClean="0"/>
            <a:t>payment</a:t>
          </a:r>
          <a:r>
            <a:rPr lang="es-ES" sz="2300" kern="1200" dirty="0" smtClean="0"/>
            <a:t> of </a:t>
          </a:r>
          <a:r>
            <a:rPr lang="es-ES" sz="2300" kern="1200" dirty="0" err="1" smtClean="0"/>
            <a:t>claims</a:t>
          </a:r>
          <a:r>
            <a:rPr lang="es-ES" sz="2300" kern="1200" dirty="0" smtClean="0"/>
            <a:t> </a:t>
          </a:r>
          <a:r>
            <a:rPr lang="es-ES" sz="2300" kern="1200" dirty="0" err="1" smtClean="0"/>
            <a:t>by</a:t>
          </a:r>
          <a:r>
            <a:rPr lang="es-ES" sz="2300" kern="1200" dirty="0" smtClean="0"/>
            <a:t> </a:t>
          </a:r>
          <a:r>
            <a:rPr lang="es-ES" sz="2300" kern="1200" dirty="0" err="1" smtClean="0"/>
            <a:t>reinsurers</a:t>
          </a:r>
          <a:r>
            <a:rPr lang="es-ES" sz="2300" kern="1200" dirty="0" smtClean="0"/>
            <a:t>? </a:t>
          </a:r>
          <a:endParaRPr lang="es-ES" sz="2300" kern="1200" dirty="0"/>
        </a:p>
      </dsp:txBody>
      <dsp:txXfrm>
        <a:off x="2440792" y="2337817"/>
        <a:ext cx="8330391" cy="871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02598-6321-47FF-BEAB-B6AA4545AADD}">
      <dsp:nvSpPr>
        <dsp:cNvPr id="0" name=""/>
        <dsp:cNvSpPr/>
      </dsp:nvSpPr>
      <dsp:spPr>
        <a:xfrm>
          <a:off x="0" y="495484"/>
          <a:ext cx="11547106" cy="27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6184" tIns="333248" rIns="896184" bIns="14224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Principles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reinsurance</a:t>
          </a:r>
          <a:r>
            <a:rPr lang="es-ES" sz="2000" kern="1200" dirty="0" smtClean="0"/>
            <a:t>: </a:t>
          </a:r>
          <a:r>
            <a:rPr lang="es-ES" sz="2000" kern="1200" dirty="0" err="1" smtClean="0"/>
            <a:t>utmost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good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faith</a:t>
          </a:r>
          <a:r>
            <a:rPr lang="es-ES" sz="2000" kern="1200" dirty="0" smtClean="0"/>
            <a:t>, </a:t>
          </a:r>
          <a:r>
            <a:rPr lang="es-ES" sz="2000" kern="1200" dirty="0" err="1" smtClean="0"/>
            <a:t>act</a:t>
          </a:r>
          <a:r>
            <a:rPr lang="es-ES" sz="2000" kern="1200" dirty="0" smtClean="0"/>
            <a:t> in a </a:t>
          </a:r>
          <a:r>
            <a:rPr lang="es-ES" sz="2000" kern="1200" dirty="0" err="1" smtClean="0"/>
            <a:t>business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like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manner</a:t>
          </a:r>
          <a:r>
            <a:rPr lang="es-ES" sz="2000" kern="1200" dirty="0" smtClean="0"/>
            <a:t>, </a:t>
          </a:r>
          <a:r>
            <a:rPr lang="es-ES" sz="2000" kern="1200" dirty="0" err="1" smtClean="0"/>
            <a:t>follow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fortunes</a:t>
          </a:r>
          <a:r>
            <a:rPr lang="es-ES" sz="2000" kern="1200" dirty="0" smtClean="0"/>
            <a:t>.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cedant’s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conduct</a:t>
          </a:r>
          <a:r>
            <a:rPr lang="es-ES" sz="2000" kern="1200" dirty="0" smtClean="0"/>
            <a:t> and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reinsurance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contract</a:t>
          </a:r>
          <a:r>
            <a:rPr lang="es-ES" sz="2000" kern="1200" dirty="0" smtClean="0"/>
            <a:t>. Key </a:t>
          </a:r>
          <a:r>
            <a:rPr lang="es-ES" sz="2000" kern="1200" dirty="0" err="1" smtClean="0"/>
            <a:t>point</a:t>
          </a:r>
          <a:r>
            <a:rPr lang="es-ES" sz="2000" kern="1200" dirty="0" smtClean="0"/>
            <a:t>: </a:t>
          </a:r>
          <a:r>
            <a:rPr lang="es-ES" sz="2000" kern="1200" dirty="0" err="1" smtClean="0"/>
            <a:t>who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controls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claims</a:t>
          </a:r>
          <a:r>
            <a:rPr lang="es-ES" sz="2000" kern="1200" dirty="0" smtClean="0"/>
            <a:t>?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Scope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cover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contract</a:t>
          </a:r>
          <a:r>
            <a:rPr lang="es-ES" sz="2000" kern="1200" dirty="0" smtClean="0"/>
            <a:t>: </a:t>
          </a:r>
          <a:r>
            <a:rPr lang="es-ES" sz="2000" kern="1200" dirty="0" err="1" smtClean="0"/>
            <a:t>is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insurer’s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negligence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covered</a:t>
          </a:r>
          <a:r>
            <a:rPr lang="es-ES" sz="2000" kern="1200" dirty="0" smtClean="0"/>
            <a:t>?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absence</a:t>
          </a:r>
          <a:r>
            <a:rPr lang="es-ES" sz="2000" kern="1200" dirty="0" smtClean="0"/>
            <a:t> of a </a:t>
          </a:r>
          <a:r>
            <a:rPr lang="es-ES" sz="2000" kern="1200" dirty="0" err="1" smtClean="0"/>
            <a:t>specific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exclusion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punitive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interest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means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covered</a:t>
          </a:r>
          <a:r>
            <a:rPr lang="es-ES" sz="2000" kern="1200" dirty="0" smtClean="0"/>
            <a:t>?</a:t>
          </a: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Reasonableness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denial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or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delay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payment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by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cedant</a:t>
          </a:r>
          <a:r>
            <a:rPr lang="es-ES" sz="2000" kern="1200" dirty="0" smtClean="0"/>
            <a:t>. </a:t>
          </a:r>
          <a:r>
            <a:rPr lang="es-ES" sz="2000" kern="1200" dirty="0" err="1" smtClean="0"/>
            <a:t>Retrospective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analysis</a:t>
          </a:r>
          <a:r>
            <a:rPr lang="es-ES" sz="2000" kern="1200" dirty="0" smtClean="0"/>
            <a:t>, </a:t>
          </a:r>
          <a:r>
            <a:rPr lang="es-ES" sz="2000" kern="1200" dirty="0" err="1" smtClean="0"/>
            <a:t>without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benefit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hindsight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>
        <a:off x="0" y="495484"/>
        <a:ext cx="11547106" cy="2772000"/>
      </dsp:txXfrm>
    </dsp:sp>
    <dsp:sp modelId="{56D5FAF9-67FB-452C-8F02-B91830B1524B}">
      <dsp:nvSpPr>
        <dsp:cNvPr id="0" name=""/>
        <dsp:cNvSpPr/>
      </dsp:nvSpPr>
      <dsp:spPr>
        <a:xfrm>
          <a:off x="577355" y="36937"/>
          <a:ext cx="8082974" cy="694707"/>
        </a:xfrm>
        <a:prstGeom prst="roundRect">
          <a:avLst/>
        </a:prstGeom>
        <a:solidFill>
          <a:srgbClr val="D24726"/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517" tIns="0" rIns="305517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Can </a:t>
          </a:r>
          <a:r>
            <a:rPr lang="es-ES" sz="2400" kern="1200" dirty="0" err="1" smtClean="0"/>
            <a:t>punitive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interest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paid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by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the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cedant</a:t>
          </a:r>
          <a:r>
            <a:rPr lang="es-ES" sz="2400" kern="1200" dirty="0" smtClean="0"/>
            <a:t> be </a:t>
          </a:r>
          <a:r>
            <a:rPr lang="es-ES" sz="2400" kern="1200" dirty="0" err="1" smtClean="0"/>
            <a:t>passed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on</a:t>
          </a:r>
          <a:r>
            <a:rPr lang="es-ES" sz="2400" kern="1200" dirty="0" smtClean="0"/>
            <a:t> to </a:t>
          </a:r>
          <a:r>
            <a:rPr lang="es-ES" sz="2400" kern="1200" dirty="0" err="1" smtClean="0"/>
            <a:t>reinsurers</a:t>
          </a:r>
          <a:r>
            <a:rPr lang="es-ES" sz="2400" kern="1200" dirty="0" smtClean="0"/>
            <a:t>?</a:t>
          </a:r>
          <a:endParaRPr lang="es-ES" sz="2400" b="0" kern="1200" dirty="0"/>
        </a:p>
      </dsp:txBody>
      <dsp:txXfrm>
        <a:off x="611268" y="70850"/>
        <a:ext cx="8015148" cy="626881"/>
      </dsp:txXfrm>
    </dsp:sp>
    <dsp:sp modelId="{50AB8955-5173-4D5F-B8E8-9B9A49404635}">
      <dsp:nvSpPr>
        <dsp:cNvPr id="0" name=""/>
        <dsp:cNvSpPr/>
      </dsp:nvSpPr>
      <dsp:spPr>
        <a:xfrm>
          <a:off x="0" y="3590044"/>
          <a:ext cx="11547106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6184" tIns="333248" rIns="896184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Not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black</a:t>
          </a:r>
          <a:r>
            <a:rPr lang="es-ES" sz="2000" kern="1200" dirty="0" smtClean="0"/>
            <a:t> and </a:t>
          </a:r>
          <a:r>
            <a:rPr lang="es-ES" sz="2000" kern="1200" dirty="0" err="1" smtClean="0"/>
            <a:t>white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issue</a:t>
          </a:r>
          <a:r>
            <a:rPr lang="es-ES" sz="2000" kern="1200" dirty="0" smtClean="0"/>
            <a:t>.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It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likely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that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reinsurer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should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not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bear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punitive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interest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>
        <a:off x="0" y="3590044"/>
        <a:ext cx="11547106" cy="1159200"/>
      </dsp:txXfrm>
    </dsp:sp>
    <dsp:sp modelId="{891D3BA8-E8B1-4135-B867-594AB85D38AC}">
      <dsp:nvSpPr>
        <dsp:cNvPr id="0" name=""/>
        <dsp:cNvSpPr/>
      </dsp:nvSpPr>
      <dsp:spPr>
        <a:xfrm>
          <a:off x="577355" y="3353884"/>
          <a:ext cx="8082974" cy="472320"/>
        </a:xfrm>
        <a:prstGeom prst="roundRect">
          <a:avLst/>
        </a:prstGeom>
        <a:solidFill>
          <a:srgbClr val="D24726"/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517" tIns="0" rIns="305517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err="1" smtClean="0"/>
            <a:t>Conclusions</a:t>
          </a:r>
          <a:endParaRPr lang="es-ES" sz="1500" b="0" kern="1200" dirty="0"/>
        </a:p>
      </dsp:txBody>
      <dsp:txXfrm>
        <a:off x="600412" y="3376941"/>
        <a:ext cx="8036860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02598-6321-47FF-BEAB-B6AA4545AADD}">
      <dsp:nvSpPr>
        <dsp:cNvPr id="0" name=""/>
        <dsp:cNvSpPr/>
      </dsp:nvSpPr>
      <dsp:spPr>
        <a:xfrm>
          <a:off x="26096" y="408738"/>
          <a:ext cx="11521009" cy="29246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6184" tIns="395732" rIns="896184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2000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Not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case.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situation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regulated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by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law</a:t>
          </a:r>
          <a:r>
            <a:rPr lang="es-ES" sz="2000" kern="1200" dirty="0" smtClean="0"/>
            <a:t> (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default of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insurer</a:t>
          </a:r>
          <a:r>
            <a:rPr lang="es-ES" sz="2000" kern="1200" dirty="0" smtClean="0"/>
            <a:t>) and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one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not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regulated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by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law</a:t>
          </a:r>
          <a:r>
            <a:rPr lang="es-ES" sz="2000" kern="1200" dirty="0" smtClean="0"/>
            <a:t> (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default of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reinsurer</a:t>
          </a:r>
          <a:r>
            <a:rPr lang="es-ES" sz="2000" kern="1200" dirty="0" smtClean="0"/>
            <a:t>) do </a:t>
          </a:r>
          <a:r>
            <a:rPr lang="es-ES" sz="2000" kern="1200" dirty="0" err="1" smtClean="0"/>
            <a:t>not</a:t>
          </a:r>
          <a:r>
            <a:rPr lang="es-ES" sz="2000" kern="1200" dirty="0" smtClean="0"/>
            <a:t> share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same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rationale</a:t>
          </a:r>
          <a:r>
            <a:rPr lang="es-ES" sz="2000" kern="1200" dirty="0" smtClean="0"/>
            <a:t>. </a:t>
          </a:r>
          <a:endParaRPr lang="es-ES" sz="2000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rationale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law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protection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insured</a:t>
          </a:r>
          <a:r>
            <a:rPr lang="es-ES" sz="2000" kern="1200" dirty="0" smtClean="0"/>
            <a:t>,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injured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third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party</a:t>
          </a:r>
          <a:r>
            <a:rPr lang="es-ES" sz="2000" kern="1200" dirty="0" smtClean="0"/>
            <a:t> in civil </a:t>
          </a:r>
          <a:r>
            <a:rPr lang="es-ES" sz="2000" kern="1200" dirty="0" err="1" smtClean="0"/>
            <a:t>liability</a:t>
          </a:r>
          <a:r>
            <a:rPr lang="es-ES" sz="2000" kern="1200" dirty="0" smtClean="0"/>
            <a:t> and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beneficiary</a:t>
          </a:r>
          <a:r>
            <a:rPr lang="es-ES" sz="2000" kern="1200" dirty="0" smtClean="0"/>
            <a:t> in </a:t>
          </a:r>
          <a:r>
            <a:rPr lang="es-ES" sz="2000" kern="1200" dirty="0" err="1" smtClean="0"/>
            <a:t>life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insurance</a:t>
          </a:r>
          <a:r>
            <a:rPr lang="es-ES" sz="2000" kern="1200" dirty="0" smtClean="0"/>
            <a:t>. </a:t>
          </a:r>
          <a:r>
            <a:rPr lang="es-ES" sz="2000" kern="1200" dirty="0" err="1" smtClean="0"/>
            <a:t>This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rationale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cannot</a:t>
          </a:r>
          <a:r>
            <a:rPr lang="es-ES" sz="2000" kern="1200" dirty="0" smtClean="0"/>
            <a:t> be </a:t>
          </a:r>
          <a:r>
            <a:rPr lang="es-ES" sz="2000" kern="1200" dirty="0" err="1" smtClean="0"/>
            <a:t>predicated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relationship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between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cedant</a:t>
          </a:r>
          <a:r>
            <a:rPr lang="es-ES" sz="2000" kern="1200" dirty="0" smtClean="0"/>
            <a:t> and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reinsurer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>
        <a:off x="26096" y="408738"/>
        <a:ext cx="11521009" cy="2924692"/>
      </dsp:txXfrm>
    </dsp:sp>
    <dsp:sp modelId="{56D5FAF9-67FB-452C-8F02-B91830B1524B}">
      <dsp:nvSpPr>
        <dsp:cNvPr id="0" name=""/>
        <dsp:cNvSpPr/>
      </dsp:nvSpPr>
      <dsp:spPr>
        <a:xfrm>
          <a:off x="585825" y="0"/>
          <a:ext cx="8082974" cy="840855"/>
        </a:xfrm>
        <a:prstGeom prst="roundRect">
          <a:avLst/>
        </a:prstGeom>
        <a:solidFill>
          <a:srgbClr val="D24726"/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517" tIns="0" rIns="305517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Can </a:t>
          </a:r>
          <a:r>
            <a:rPr lang="es-ES" sz="2400" kern="1200" dirty="0" err="1" smtClean="0"/>
            <a:t>punitive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interest</a:t>
          </a:r>
          <a:r>
            <a:rPr lang="es-ES" sz="2400" kern="1200" dirty="0" smtClean="0"/>
            <a:t> be </a:t>
          </a:r>
          <a:r>
            <a:rPr lang="es-ES" sz="2400" kern="1200" dirty="0" err="1" smtClean="0"/>
            <a:t>charged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by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cedant</a:t>
          </a:r>
          <a:r>
            <a:rPr lang="es-ES" sz="2400" kern="1200" dirty="0" smtClean="0"/>
            <a:t> in </a:t>
          </a:r>
          <a:r>
            <a:rPr lang="es-ES" sz="2400" kern="1200" dirty="0" err="1" smtClean="0"/>
            <a:t>the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event</a:t>
          </a:r>
          <a:r>
            <a:rPr lang="es-ES" sz="2400" kern="1200" dirty="0" smtClean="0"/>
            <a:t> of late </a:t>
          </a:r>
          <a:r>
            <a:rPr lang="es-ES" sz="2400" kern="1200" dirty="0" err="1" smtClean="0"/>
            <a:t>payment</a:t>
          </a:r>
          <a:r>
            <a:rPr lang="es-ES" sz="2400" kern="1200" dirty="0" smtClean="0"/>
            <a:t> of </a:t>
          </a:r>
          <a:r>
            <a:rPr lang="es-ES" sz="2400" kern="1200" dirty="0" err="1" smtClean="0"/>
            <a:t>the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claim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by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reinsurers</a:t>
          </a:r>
          <a:r>
            <a:rPr lang="es-ES" sz="2400" kern="1200" dirty="0" smtClean="0"/>
            <a:t>?</a:t>
          </a:r>
          <a:endParaRPr lang="es-ES" sz="2400" b="0" kern="1200" dirty="0"/>
        </a:p>
      </dsp:txBody>
      <dsp:txXfrm>
        <a:off x="626872" y="41047"/>
        <a:ext cx="8000880" cy="758761"/>
      </dsp:txXfrm>
    </dsp:sp>
    <dsp:sp modelId="{50AB8955-5173-4D5F-B8E8-9B9A49404635}">
      <dsp:nvSpPr>
        <dsp:cNvPr id="0" name=""/>
        <dsp:cNvSpPr/>
      </dsp:nvSpPr>
      <dsp:spPr>
        <a:xfrm>
          <a:off x="0" y="3665732"/>
          <a:ext cx="11547106" cy="11063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6184" tIns="395732" rIns="896184" bIns="14224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Punitive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interest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does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not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apply</a:t>
          </a:r>
          <a:r>
            <a:rPr lang="es-ES" sz="2000" kern="1200" dirty="0" smtClean="0"/>
            <a:t> in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context</a:t>
          </a:r>
          <a:r>
            <a:rPr lang="es-ES" sz="2000" kern="1200" dirty="0" smtClean="0"/>
            <a:t> of </a:t>
          </a:r>
          <a:r>
            <a:rPr lang="es-ES" sz="2000" kern="1200" dirty="0" err="1" smtClean="0"/>
            <a:t>cedants</a:t>
          </a:r>
          <a:r>
            <a:rPr lang="es-ES" sz="2000" kern="1200" dirty="0" smtClean="0"/>
            <a:t>/</a:t>
          </a:r>
          <a:r>
            <a:rPr lang="es-ES" sz="2000" kern="1200" dirty="0" err="1" smtClean="0"/>
            <a:t>reinsurers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unless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the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parties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would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have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agreed</a:t>
          </a:r>
          <a:r>
            <a:rPr lang="es-ES" sz="2000" kern="1200" dirty="0" smtClean="0"/>
            <a:t> so.</a:t>
          </a:r>
          <a:endParaRPr lang="es-ES" sz="2000" kern="1200" dirty="0"/>
        </a:p>
      </dsp:txBody>
      <dsp:txXfrm>
        <a:off x="0" y="3665732"/>
        <a:ext cx="11547106" cy="1106319"/>
      </dsp:txXfrm>
    </dsp:sp>
    <dsp:sp modelId="{891D3BA8-E8B1-4135-B867-594AB85D38AC}">
      <dsp:nvSpPr>
        <dsp:cNvPr id="0" name=""/>
        <dsp:cNvSpPr/>
      </dsp:nvSpPr>
      <dsp:spPr>
        <a:xfrm>
          <a:off x="568891" y="3500683"/>
          <a:ext cx="8082974" cy="416693"/>
        </a:xfrm>
        <a:prstGeom prst="roundRect">
          <a:avLst/>
        </a:prstGeom>
        <a:solidFill>
          <a:srgbClr val="D24726"/>
        </a:solidFill>
        <a:ln w="12700" cap="flat" cmpd="sng" algn="ctr">
          <a:solidFill>
            <a:srgbClr val="D2472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517" tIns="0" rIns="305517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dirty="0" err="1" smtClean="0"/>
            <a:t>Conclusion</a:t>
          </a:r>
          <a:endParaRPr lang="es-ES" sz="1500" b="0" kern="1200" dirty="0"/>
        </a:p>
      </dsp:txBody>
      <dsp:txXfrm>
        <a:off x="589232" y="3521024"/>
        <a:ext cx="8042292" cy="376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DF61EA0F-A667-4B49-8422-0062BC55E249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Haga clic para modificar el estilo de texto del patrón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Segundo nivel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Tercer nivel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Cuarto nivel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Haga clic para modificar el estilo de texto del patrón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Segundo nivel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Tercer nivel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Cuarto nivel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Haga clic para modificar el estilo de texto del patrón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Segundo nivel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Tercer nivel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Cuarto nivel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Haga clic para modificar el estilo de texto del patrón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Segundo nivel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Tercer nivel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Cuarto nivel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Haga clic para modificar el estilo de texto del patrón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Segundo nivel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Tercer nivel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Cuarto nivel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3643" y="0"/>
            <a:ext cx="5252357" cy="2387600"/>
          </a:xfrm>
        </p:spPr>
        <p:txBody>
          <a:bodyPr>
            <a:normAutofit/>
          </a:bodyPr>
          <a:lstStyle/>
          <a:p>
            <a:r>
              <a:rPr lang="es-ES" noProof="1" smtClean="0"/>
              <a:t>LC </a:t>
            </a:r>
            <a:r>
              <a:rPr lang="es-ES" noProof="1"/>
              <a:t>Rodrigo</a:t>
            </a:r>
            <a:r>
              <a:rPr lang="es-ES" noProof="1" smtClean="0"/>
              <a:t/>
            </a:r>
            <a:br>
              <a:rPr lang="es-ES" noProof="1" smtClean="0"/>
            </a:br>
            <a:r>
              <a:rPr lang="es-ES" noProof="1" smtClean="0"/>
              <a:t>Abogados</a:t>
            </a:r>
            <a:endParaRPr lang="es-ES" noProof="1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347134" y="4728767"/>
            <a:ext cx="11319934" cy="734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noProof="1" smtClean="0">
                <a:solidFill>
                  <a:schemeClr val="tx1"/>
                </a:solidFill>
              </a:rPr>
              <a:t>Damages for Late Payment of Insurance (and Reinsurance) claims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548411" y="3748064"/>
            <a:ext cx="3549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Jorge </a:t>
            </a:r>
            <a:r>
              <a:rPr lang="es-E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Angell</a:t>
            </a:r>
            <a:endParaRPr lang="es-ES" sz="3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es-ES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Madrid, España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47134" y="5300133"/>
            <a:ext cx="3522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noProof="1">
                <a:latin typeface="+mj-lt"/>
              </a:rPr>
              <a:t>u</a:t>
            </a:r>
            <a:r>
              <a:rPr lang="es-ES" sz="3200" b="1" noProof="1" smtClean="0">
                <a:latin typeface="+mj-lt"/>
              </a:rPr>
              <a:t>nder Spanish Law</a:t>
            </a:r>
            <a:endParaRPr lang="es-ES" sz="3200" b="1" dirty="0">
              <a:latin typeface="+mj-lt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7134" y="6297164"/>
            <a:ext cx="28308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noProof="1" smtClean="0">
                <a:latin typeface="+mj-lt"/>
              </a:rPr>
              <a:t>December 2, </a:t>
            </a:r>
            <a:r>
              <a:rPr lang="es-ES" sz="2400" noProof="1">
                <a:latin typeface="+mj-lt"/>
              </a:rPr>
              <a:t>2015</a:t>
            </a:r>
          </a:p>
          <a:p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347134" y="5927832"/>
            <a:ext cx="64092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noProof="1">
                <a:latin typeface="+mj-lt"/>
              </a:rPr>
              <a:t>AIDA Europe, Reinsurance Working Group, Paris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841388"/>
              </p:ext>
            </p:extLst>
          </p:nvPr>
        </p:nvGraphicFramePr>
        <p:xfrm>
          <a:off x="604435" y="1450349"/>
          <a:ext cx="11201845" cy="4922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5"/>
          <p:cNvSpPr/>
          <p:nvPr/>
        </p:nvSpPr>
        <p:spPr>
          <a:xfrm>
            <a:off x="10435312" y="48987"/>
            <a:ext cx="18369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s-ES" sz="1400" noProof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Reaseguro y </a:t>
            </a:r>
            <a:r>
              <a:rPr lang="es-ES" sz="1400" noProof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Arbitraje</a:t>
            </a:r>
            <a:endParaRPr lang="es-ES" sz="1400" noProof="1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604435" y="48987"/>
            <a:ext cx="9830877" cy="1208868"/>
          </a:xfrm>
        </p:spPr>
        <p:txBody>
          <a:bodyPr/>
          <a:lstStyle/>
          <a:p>
            <a:r>
              <a:rPr lang="es-ES" b="1" dirty="0" err="1"/>
              <a:t>Timeframes</a:t>
            </a:r>
            <a:r>
              <a:rPr lang="es-ES" b="1" dirty="0"/>
              <a:t>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payment</a:t>
            </a:r>
            <a:r>
              <a:rPr lang="es-ES" b="1" dirty="0"/>
              <a:t> </a:t>
            </a:r>
            <a:r>
              <a:rPr lang="es-ES" b="1" dirty="0" smtClean="0"/>
              <a:t>of </a:t>
            </a:r>
            <a:r>
              <a:rPr lang="es-ES" b="1" dirty="0" err="1"/>
              <a:t>claims</a:t>
            </a:r>
            <a:endParaRPr lang="es-ES" dirty="0"/>
          </a:p>
        </p:txBody>
      </p:sp>
      <p:pic>
        <p:nvPicPr>
          <p:cNvPr id="8" name="Imagen 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940" y="6476635"/>
            <a:ext cx="1371600" cy="352425"/>
          </a:xfrm>
          <a:prstGeom prst="rect">
            <a:avLst/>
          </a:prstGeom>
          <a:noFill/>
        </p:spPr>
      </p:pic>
      <p:sp>
        <p:nvSpPr>
          <p:cNvPr id="13" name="CuadroTexto 12"/>
          <p:cNvSpPr txBox="1"/>
          <p:nvPr/>
        </p:nvSpPr>
        <p:spPr>
          <a:xfrm>
            <a:off x="11806280" y="1100517"/>
            <a:ext cx="345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lang="es-ES" sz="1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Marcador de contenido 7"/>
          <p:cNvSpPr txBox="1">
            <a:spLocks/>
          </p:cNvSpPr>
          <p:nvPr/>
        </p:nvSpPr>
        <p:spPr>
          <a:xfrm>
            <a:off x="6018381" y="1362127"/>
            <a:ext cx="54915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s-ES" b="1" dirty="0" smtClean="0"/>
          </a:p>
        </p:txBody>
      </p:sp>
    </p:spTree>
    <p:extLst>
      <p:ext uri="{BB962C8B-B14F-4D97-AF65-F5344CB8AC3E}">
        <p14:creationId xmlns:p14="http://schemas.microsoft.com/office/powerpoint/2010/main" val="26164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5" y="48987"/>
            <a:ext cx="8886698" cy="1208868"/>
          </a:xfrm>
        </p:spPr>
        <p:txBody>
          <a:bodyPr>
            <a:normAutofit/>
          </a:bodyPr>
          <a:lstStyle/>
          <a:p>
            <a:r>
              <a:rPr lang="es-ES" b="1" dirty="0" err="1" smtClean="0"/>
              <a:t>Timeframes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payment</a:t>
            </a:r>
            <a:r>
              <a:rPr lang="es-ES" b="1" dirty="0" smtClean="0"/>
              <a:t> of </a:t>
            </a:r>
            <a:r>
              <a:rPr lang="es-ES" b="1" dirty="0" err="1" smtClean="0"/>
              <a:t>claims</a:t>
            </a:r>
            <a:r>
              <a:rPr lang="es-ES" b="1" dirty="0" smtClean="0"/>
              <a:t> (cont.)</a:t>
            </a:r>
            <a:endParaRPr lang="es-ES" b="1" dirty="0"/>
          </a:p>
        </p:txBody>
      </p:sp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940" y="6476635"/>
            <a:ext cx="1371600" cy="352425"/>
          </a:xfrm>
          <a:prstGeom prst="rect">
            <a:avLst/>
          </a:prstGeom>
          <a:noFill/>
        </p:spPr>
      </p:pic>
      <p:sp>
        <p:nvSpPr>
          <p:cNvPr id="12" name="CuadroTexto 11"/>
          <p:cNvSpPr txBox="1"/>
          <p:nvPr/>
        </p:nvSpPr>
        <p:spPr>
          <a:xfrm>
            <a:off x="11806280" y="1100517"/>
            <a:ext cx="345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</a:t>
            </a:r>
            <a:endParaRPr lang="es-ES" sz="1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4436" y="2001608"/>
            <a:ext cx="11201844" cy="4370756"/>
          </a:xfrm>
          <a:prstGeom prst="rect">
            <a:avLst/>
          </a:prstGeom>
          <a:noFill/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Grupo 8"/>
          <p:cNvGrpSpPr/>
          <p:nvPr/>
        </p:nvGrpSpPr>
        <p:grpSpPr>
          <a:xfrm>
            <a:off x="880628" y="1756625"/>
            <a:ext cx="7841292" cy="489965"/>
            <a:chOff x="280735" y="550187"/>
            <a:chExt cx="7841292" cy="489965"/>
          </a:xfrm>
        </p:grpSpPr>
        <p:sp>
          <p:nvSpPr>
            <p:cNvPr id="10" name="Rectángulo redondeado 9"/>
            <p:cNvSpPr/>
            <p:nvPr/>
          </p:nvSpPr>
          <p:spPr>
            <a:xfrm>
              <a:off x="280735" y="550187"/>
              <a:ext cx="7841292" cy="489965"/>
            </a:xfrm>
            <a:prstGeom prst="roundRect">
              <a:avLst/>
            </a:prstGeom>
            <a:solidFill>
              <a:srgbClr val="D2472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>
            <a:xfrm>
              <a:off x="304653" y="574105"/>
              <a:ext cx="7793456" cy="4421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6382" tIns="0" rIns="296382" bIns="0" numCol="1" spcCol="1270" anchor="ctr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kern="1200" dirty="0" smtClean="0"/>
                <a:t>Default of </a:t>
              </a:r>
              <a:r>
                <a:rPr lang="es-ES" sz="2400" kern="1200" dirty="0" err="1" smtClean="0"/>
                <a:t>the</a:t>
              </a:r>
              <a:r>
                <a:rPr lang="es-ES" sz="2400" kern="1200" dirty="0" smtClean="0"/>
                <a:t> </a:t>
              </a:r>
              <a:r>
                <a:rPr lang="es-ES" sz="2400" kern="1200" dirty="0" err="1" smtClean="0"/>
                <a:t>insurer</a:t>
              </a:r>
              <a:endParaRPr lang="es-ES" sz="2400" kern="1200" dirty="0"/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904546" y="2491573"/>
            <a:ext cx="10236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insurer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default </a:t>
            </a:r>
            <a:r>
              <a:rPr lang="es-ES" dirty="0" err="1"/>
              <a:t>if</a:t>
            </a:r>
            <a:r>
              <a:rPr lang="es-ES" dirty="0"/>
              <a:t> he </a:t>
            </a:r>
            <a:r>
              <a:rPr lang="es-ES" dirty="0" err="1"/>
              <a:t>does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pay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final </a:t>
            </a:r>
            <a:r>
              <a:rPr lang="es-ES" dirty="0" err="1"/>
              <a:t>indemnity</a:t>
            </a:r>
            <a:r>
              <a:rPr lang="es-ES" dirty="0"/>
              <a:t> </a:t>
            </a:r>
            <a:r>
              <a:rPr lang="es-ES" dirty="0" err="1"/>
              <a:t>within</a:t>
            </a:r>
            <a:r>
              <a:rPr lang="es-ES" dirty="0"/>
              <a:t> 3 </a:t>
            </a:r>
            <a:r>
              <a:rPr lang="es-ES" dirty="0" err="1"/>
              <a:t>months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b="1" dirty="0" err="1"/>
              <a:t>loss</a:t>
            </a:r>
            <a:r>
              <a:rPr lang="es-ES" dirty="0"/>
              <a:t>,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when</a:t>
            </a:r>
            <a:r>
              <a:rPr lang="es-ES" dirty="0"/>
              <a:t> he has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paid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mínimum </a:t>
            </a:r>
            <a:r>
              <a:rPr lang="es-ES" dirty="0" err="1"/>
              <a:t>amount</a:t>
            </a:r>
            <a:r>
              <a:rPr lang="es-ES" dirty="0"/>
              <a:t> </a:t>
            </a:r>
            <a:r>
              <a:rPr lang="es-ES" dirty="0" err="1"/>
              <a:t>payable</a:t>
            </a:r>
            <a:r>
              <a:rPr lang="es-ES" dirty="0"/>
              <a:t> </a:t>
            </a:r>
            <a:r>
              <a:rPr lang="es-ES" dirty="0" err="1"/>
              <a:t>within</a:t>
            </a:r>
            <a:r>
              <a:rPr lang="es-ES" dirty="0"/>
              <a:t> 40 </a:t>
            </a:r>
            <a:r>
              <a:rPr lang="es-ES" dirty="0" err="1"/>
              <a:t>days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claim</a:t>
            </a:r>
            <a:r>
              <a:rPr lang="es-ES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err="1"/>
              <a:t>Damages</a:t>
            </a:r>
            <a:r>
              <a:rPr lang="es-ES" dirty="0"/>
              <a:t>: </a:t>
            </a:r>
            <a:r>
              <a:rPr lang="es-ES" dirty="0" err="1"/>
              <a:t>the</a:t>
            </a:r>
            <a:r>
              <a:rPr lang="es-ES" dirty="0"/>
              <a:t> legal </a:t>
            </a:r>
            <a:r>
              <a:rPr lang="es-ES" dirty="0" err="1"/>
              <a:t>interest</a:t>
            </a:r>
            <a:r>
              <a:rPr lang="es-ES" dirty="0"/>
              <a:t> </a:t>
            </a:r>
            <a:r>
              <a:rPr lang="es-ES" dirty="0" err="1"/>
              <a:t>rate</a:t>
            </a:r>
            <a:r>
              <a:rPr lang="es-ES" dirty="0"/>
              <a:t> </a:t>
            </a:r>
            <a:r>
              <a:rPr lang="es-ES" dirty="0" err="1"/>
              <a:t>increased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50%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two</a:t>
            </a:r>
            <a:r>
              <a:rPr lang="es-ES" dirty="0"/>
              <a:t> </a:t>
            </a:r>
            <a:r>
              <a:rPr lang="es-ES" dirty="0" err="1"/>
              <a:t>years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payment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in </a:t>
            </a:r>
            <a:r>
              <a:rPr lang="es-ES" dirty="0" err="1"/>
              <a:t>arrears</a:t>
            </a:r>
            <a:r>
              <a:rPr lang="es-ES" dirty="0"/>
              <a:t>, and no </a:t>
            </a:r>
            <a:r>
              <a:rPr lang="es-ES" dirty="0" err="1"/>
              <a:t>less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20% per annum </a:t>
            </a:r>
            <a:r>
              <a:rPr lang="es-ES" dirty="0" err="1"/>
              <a:t>thereafter</a:t>
            </a:r>
            <a:r>
              <a:rPr lang="es-ES" dirty="0" smtClean="0"/>
              <a:t>. </a:t>
            </a:r>
            <a:r>
              <a:rPr lang="es-ES" dirty="0" err="1" smtClean="0"/>
              <a:t>Draft</a:t>
            </a:r>
            <a:r>
              <a:rPr lang="es-ES" dirty="0" smtClean="0"/>
              <a:t> </a:t>
            </a:r>
            <a:r>
              <a:rPr lang="es-ES" dirty="0" err="1" smtClean="0"/>
              <a:t>Commercial</a:t>
            </a:r>
            <a:r>
              <a:rPr lang="es-ES" dirty="0" smtClean="0"/>
              <a:t> </a:t>
            </a:r>
            <a:r>
              <a:rPr lang="es-ES" dirty="0" err="1" smtClean="0"/>
              <a:t>Code</a:t>
            </a:r>
            <a:r>
              <a:rPr lang="es-ES" dirty="0" smtClean="0"/>
              <a:t> reduces 20% </a:t>
            </a:r>
            <a:r>
              <a:rPr lang="es-ES" dirty="0" err="1" smtClean="0"/>
              <a:t>interest</a:t>
            </a:r>
            <a:r>
              <a:rPr lang="es-ES" dirty="0" smtClean="0"/>
              <a:t> to </a:t>
            </a:r>
            <a:r>
              <a:rPr lang="es-ES" dirty="0" err="1" smtClean="0"/>
              <a:t>twice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interest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first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years</a:t>
            </a:r>
            <a:r>
              <a:rPr lang="es-ES" dirty="0" smtClean="0"/>
              <a:t>.</a:t>
            </a:r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err="1"/>
              <a:t>Interest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accrue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date of </a:t>
            </a:r>
            <a:r>
              <a:rPr lang="es-ES" dirty="0" err="1"/>
              <a:t>loss</a:t>
            </a:r>
            <a:r>
              <a:rPr lang="es-ES" dirty="0"/>
              <a:t>,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date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claim</a:t>
            </a:r>
            <a:r>
              <a:rPr lang="es-ES" dirty="0"/>
              <a:t> </a:t>
            </a:r>
            <a:r>
              <a:rPr lang="es-ES" dirty="0" err="1"/>
              <a:t>was</a:t>
            </a:r>
            <a:r>
              <a:rPr lang="es-ES" dirty="0"/>
              <a:t> </a:t>
            </a:r>
            <a:r>
              <a:rPr lang="es-ES" dirty="0" err="1"/>
              <a:t>reported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was</a:t>
            </a:r>
            <a:r>
              <a:rPr lang="es-ES" dirty="0"/>
              <a:t> </a:t>
            </a:r>
            <a:r>
              <a:rPr lang="es-ES" dirty="0" err="1"/>
              <a:t>reported</a:t>
            </a:r>
            <a:r>
              <a:rPr lang="es-ES" dirty="0"/>
              <a:t> late.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err="1"/>
              <a:t>Nature</a:t>
            </a:r>
            <a:r>
              <a:rPr lang="es-ES" b="1" dirty="0"/>
              <a:t> of </a:t>
            </a:r>
            <a:r>
              <a:rPr lang="es-ES" b="1" dirty="0" err="1"/>
              <a:t>damages</a:t>
            </a:r>
            <a:r>
              <a:rPr lang="es-ES" dirty="0"/>
              <a:t>: </a:t>
            </a:r>
            <a:r>
              <a:rPr lang="es-ES" dirty="0" err="1"/>
              <a:t>punitive</a:t>
            </a:r>
            <a:r>
              <a:rPr lang="es-ES" dirty="0"/>
              <a:t> </a:t>
            </a:r>
            <a:r>
              <a:rPr lang="es-ES" dirty="0" err="1"/>
              <a:t>rather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</a:t>
            </a:r>
            <a:r>
              <a:rPr lang="es-ES" dirty="0" err="1"/>
              <a:t>compensatory</a:t>
            </a:r>
            <a:r>
              <a:rPr lang="es-ES" dirty="0"/>
              <a:t>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general rule </a:t>
            </a:r>
            <a:r>
              <a:rPr lang="es-ES" dirty="0" err="1"/>
              <a:t>under</a:t>
            </a:r>
            <a:r>
              <a:rPr lang="es-ES" dirty="0"/>
              <a:t> </a:t>
            </a:r>
            <a:r>
              <a:rPr lang="es-ES" dirty="0" err="1"/>
              <a:t>Spanish</a:t>
            </a:r>
            <a:r>
              <a:rPr lang="es-ES" dirty="0"/>
              <a:t> </a:t>
            </a:r>
            <a:r>
              <a:rPr lang="es-ES" dirty="0" err="1"/>
              <a:t>law</a:t>
            </a:r>
            <a:r>
              <a:rPr lang="es-ES" dirty="0"/>
              <a:t>. </a:t>
            </a:r>
            <a:r>
              <a:rPr lang="es-ES" dirty="0" err="1"/>
              <a:t>There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no </a:t>
            </a:r>
            <a:r>
              <a:rPr lang="es-ES" dirty="0" err="1"/>
              <a:t>relation</a:t>
            </a:r>
            <a:r>
              <a:rPr lang="es-ES" dirty="0"/>
              <a:t> </a:t>
            </a:r>
            <a:r>
              <a:rPr lang="es-ES" dirty="0" err="1"/>
              <a:t>between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punitive</a:t>
            </a:r>
            <a:r>
              <a:rPr lang="es-ES" dirty="0"/>
              <a:t> </a:t>
            </a:r>
            <a:r>
              <a:rPr lang="es-ES" dirty="0" err="1"/>
              <a:t>interest</a:t>
            </a:r>
            <a:r>
              <a:rPr lang="es-ES" dirty="0"/>
              <a:t> </a:t>
            </a:r>
            <a:r>
              <a:rPr lang="es-ES" dirty="0" err="1"/>
              <a:t>rate</a:t>
            </a:r>
            <a:r>
              <a:rPr lang="es-ES" dirty="0"/>
              <a:t> and </a:t>
            </a:r>
            <a:r>
              <a:rPr lang="es-ES" dirty="0" err="1"/>
              <a:t>the</a:t>
            </a:r>
            <a:r>
              <a:rPr lang="es-ES" dirty="0"/>
              <a:t> actual </a:t>
            </a:r>
            <a:r>
              <a:rPr lang="es-ES" dirty="0" err="1"/>
              <a:t>market</a:t>
            </a:r>
            <a:r>
              <a:rPr lang="es-ES" dirty="0"/>
              <a:t> </a:t>
            </a:r>
            <a:r>
              <a:rPr lang="es-ES" dirty="0" err="1"/>
              <a:t>cost</a:t>
            </a:r>
            <a:r>
              <a:rPr lang="es-ES" dirty="0"/>
              <a:t> of </a:t>
            </a:r>
            <a:r>
              <a:rPr lang="es-ES" dirty="0" err="1"/>
              <a:t>money</a:t>
            </a:r>
            <a:r>
              <a:rPr lang="es-ES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/>
              <a:t>Personal scope of default</a:t>
            </a:r>
            <a:r>
              <a:rPr lang="en-US" dirty="0"/>
              <a:t>: the </a:t>
            </a:r>
            <a:r>
              <a:rPr lang="en-US" dirty="0" smtClean="0"/>
              <a:t>policyholder</a:t>
            </a:r>
            <a:r>
              <a:rPr lang="en-US" dirty="0"/>
              <a:t>, the insured, the injured third party in civil liability insurance and the beneficiary in life insurance</a:t>
            </a:r>
            <a:r>
              <a:rPr lang="en-U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48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5" y="48987"/>
            <a:ext cx="9157632" cy="1208868"/>
          </a:xfrm>
        </p:spPr>
        <p:txBody>
          <a:bodyPr>
            <a:normAutofit/>
          </a:bodyPr>
          <a:lstStyle/>
          <a:p>
            <a:r>
              <a:rPr lang="es-ES" b="1" dirty="0" err="1"/>
              <a:t>Timeframes</a:t>
            </a:r>
            <a:r>
              <a:rPr lang="es-ES" b="1" dirty="0"/>
              <a:t>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payment</a:t>
            </a:r>
            <a:r>
              <a:rPr lang="es-ES" b="1" dirty="0"/>
              <a:t> of </a:t>
            </a:r>
            <a:r>
              <a:rPr lang="es-ES" b="1" dirty="0" err="1"/>
              <a:t>claims</a:t>
            </a:r>
            <a:r>
              <a:rPr lang="es-ES" b="1" dirty="0"/>
              <a:t> (cont.)</a:t>
            </a:r>
            <a:endParaRPr lang="es-ES" dirty="0"/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940" y="6476635"/>
            <a:ext cx="1371600" cy="352425"/>
          </a:xfrm>
          <a:prstGeom prst="rect">
            <a:avLst/>
          </a:prstGeom>
          <a:noFill/>
        </p:spPr>
      </p:pic>
      <p:sp>
        <p:nvSpPr>
          <p:cNvPr id="12" name="CuadroTexto 11"/>
          <p:cNvSpPr txBox="1"/>
          <p:nvPr/>
        </p:nvSpPr>
        <p:spPr>
          <a:xfrm>
            <a:off x="11806280" y="1100517"/>
            <a:ext cx="345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lang="es-ES" sz="1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604436" y="1756625"/>
            <a:ext cx="11201844" cy="2138042"/>
            <a:chOff x="604436" y="1756625"/>
            <a:chExt cx="11201844" cy="2138042"/>
          </a:xfrm>
        </p:grpSpPr>
        <p:sp>
          <p:nvSpPr>
            <p:cNvPr id="10" name="Rectángulo 9"/>
            <p:cNvSpPr/>
            <p:nvPr/>
          </p:nvSpPr>
          <p:spPr>
            <a:xfrm>
              <a:off x="604436" y="2001607"/>
              <a:ext cx="11201844" cy="1893060"/>
            </a:xfrm>
            <a:prstGeom prst="rect">
              <a:avLst/>
            </a:prstGeom>
            <a:noFill/>
            <a:ln>
              <a:solidFill>
                <a:srgbClr val="D247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880628" y="1756625"/>
              <a:ext cx="7841292" cy="489965"/>
              <a:chOff x="280735" y="550187"/>
              <a:chExt cx="7841292" cy="489965"/>
            </a:xfrm>
          </p:grpSpPr>
          <p:sp>
            <p:nvSpPr>
              <p:cNvPr id="15" name="Rectángulo redondeado 14"/>
              <p:cNvSpPr/>
              <p:nvPr/>
            </p:nvSpPr>
            <p:spPr>
              <a:xfrm>
                <a:off x="280735" y="550187"/>
                <a:ext cx="7841292" cy="489965"/>
              </a:xfrm>
              <a:prstGeom prst="roundRect">
                <a:avLst/>
              </a:prstGeom>
              <a:solidFill>
                <a:srgbClr val="D2472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ectángulo 15"/>
              <p:cNvSpPr/>
              <p:nvPr/>
            </p:nvSpPr>
            <p:spPr>
              <a:xfrm>
                <a:off x="304653" y="574105"/>
                <a:ext cx="7793456" cy="44212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96382" tIns="0" rIns="296382" bIns="0" numCol="1" spcCol="1270" anchor="ctr" anchorCtr="0">
                <a:noAutofit/>
              </a:bodyPr>
              <a:lstStyle/>
              <a:p>
                <a:pPr lvl="0" algn="l" defTabSz="6223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2400" kern="1200" dirty="0" err="1" smtClean="0"/>
                  <a:t>Exception</a:t>
                </a:r>
                <a:r>
                  <a:rPr lang="es-ES" sz="2400" kern="1200" dirty="0" smtClean="0"/>
                  <a:t> to default and </a:t>
                </a:r>
                <a:r>
                  <a:rPr lang="es-ES" sz="2400" kern="1200" dirty="0" err="1" smtClean="0"/>
                  <a:t>damages</a:t>
                </a:r>
                <a:endParaRPr lang="es-ES" sz="2400" kern="1200" dirty="0"/>
              </a:p>
            </p:txBody>
          </p:sp>
        </p:grpSp>
        <p:sp>
          <p:nvSpPr>
            <p:cNvPr id="14" name="CuadroTexto 13"/>
            <p:cNvSpPr txBox="1"/>
            <p:nvPr/>
          </p:nvSpPr>
          <p:spPr>
            <a:xfrm>
              <a:off x="904546" y="2399565"/>
              <a:ext cx="10772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dirty="0"/>
            </a:p>
          </p:txBody>
        </p:sp>
      </p:grpSp>
      <p:sp>
        <p:nvSpPr>
          <p:cNvPr id="3" name="Rectángulo 2"/>
          <p:cNvSpPr/>
          <p:nvPr/>
        </p:nvSpPr>
        <p:spPr>
          <a:xfrm>
            <a:off x="880627" y="2491572"/>
            <a:ext cx="10796179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err="1"/>
              <a:t>Damages</a:t>
            </a:r>
            <a:r>
              <a:rPr lang="es-ES" sz="2000" dirty="0"/>
              <a:t> are </a:t>
            </a:r>
            <a:r>
              <a:rPr lang="es-ES" sz="2000" dirty="0" err="1"/>
              <a:t>not</a:t>
            </a:r>
            <a:r>
              <a:rPr lang="es-ES" sz="2000" dirty="0"/>
              <a:t> </a:t>
            </a:r>
            <a:r>
              <a:rPr lang="es-ES" sz="2000" dirty="0" err="1"/>
              <a:t>payable</a:t>
            </a:r>
            <a:r>
              <a:rPr lang="es-ES" sz="2000" dirty="0"/>
              <a:t> </a:t>
            </a:r>
            <a:r>
              <a:rPr lang="es-ES" sz="2000" dirty="0" err="1"/>
              <a:t>if</a:t>
            </a:r>
            <a:r>
              <a:rPr lang="es-ES" sz="2000" dirty="0"/>
              <a:t> and </a:t>
            </a:r>
            <a:r>
              <a:rPr lang="es-ES" sz="2000" dirty="0" err="1"/>
              <a:t>when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delay</a:t>
            </a:r>
            <a:r>
              <a:rPr lang="es-ES" sz="2000" dirty="0"/>
              <a:t> in </a:t>
            </a:r>
            <a:r>
              <a:rPr lang="es-ES" sz="2000" dirty="0" err="1"/>
              <a:t>settling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claim</a:t>
            </a:r>
            <a:r>
              <a:rPr lang="es-ES" sz="2000" dirty="0"/>
              <a:t> </a:t>
            </a:r>
            <a:r>
              <a:rPr lang="es-ES" sz="2000" dirty="0" err="1"/>
              <a:t>obeys</a:t>
            </a:r>
            <a:r>
              <a:rPr lang="es-ES" sz="2000" dirty="0"/>
              <a:t> to </a:t>
            </a:r>
            <a:r>
              <a:rPr lang="es-ES" sz="2000" dirty="0" err="1"/>
              <a:t>justified</a:t>
            </a:r>
            <a:r>
              <a:rPr lang="es-ES" sz="2000" dirty="0"/>
              <a:t> </a:t>
            </a:r>
            <a:r>
              <a:rPr lang="es-ES" sz="2000" dirty="0" err="1"/>
              <a:t>reasons</a:t>
            </a:r>
            <a:r>
              <a:rPr lang="es-ES" sz="2000" dirty="0"/>
              <a:t> </a:t>
            </a:r>
            <a:r>
              <a:rPr lang="es-ES" sz="2000" dirty="0" err="1"/>
              <a:t>which</a:t>
            </a:r>
            <a:r>
              <a:rPr lang="es-ES" sz="2000" dirty="0"/>
              <a:t> </a:t>
            </a:r>
            <a:r>
              <a:rPr lang="es-ES" sz="2000" dirty="0" err="1"/>
              <a:t>have</a:t>
            </a:r>
            <a:r>
              <a:rPr lang="es-ES" sz="2000" dirty="0"/>
              <a:t> to be </a:t>
            </a:r>
            <a:r>
              <a:rPr lang="es-ES" sz="2000" dirty="0" err="1"/>
              <a:t>proven</a:t>
            </a:r>
            <a:r>
              <a:rPr lang="es-ES" sz="2000" dirty="0"/>
              <a:t> </a:t>
            </a:r>
            <a:r>
              <a:rPr lang="es-ES" sz="2000" dirty="0" err="1"/>
              <a:t>by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insurer</a:t>
            </a:r>
            <a:r>
              <a:rPr lang="es-ES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/>
              <a:t>Factual </a:t>
            </a:r>
            <a:r>
              <a:rPr lang="es-ES" sz="2000" dirty="0" err="1"/>
              <a:t>question</a:t>
            </a:r>
            <a:r>
              <a:rPr lang="es-ES" sz="2000" dirty="0"/>
              <a:t>, to be resolved </a:t>
            </a:r>
            <a:r>
              <a:rPr lang="es-ES" sz="2000" dirty="0" err="1"/>
              <a:t>on</a:t>
            </a:r>
            <a:r>
              <a:rPr lang="es-ES" sz="2000" dirty="0"/>
              <a:t> a case </a:t>
            </a:r>
            <a:r>
              <a:rPr lang="es-ES" sz="2000" dirty="0" err="1"/>
              <a:t>by</a:t>
            </a:r>
            <a:r>
              <a:rPr lang="es-ES" sz="2000" dirty="0"/>
              <a:t> case </a:t>
            </a:r>
            <a:r>
              <a:rPr lang="es-ES" sz="2000" dirty="0" err="1"/>
              <a:t>basis</a:t>
            </a:r>
            <a:r>
              <a:rPr lang="es-ES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Justified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reasons</a:t>
            </a:r>
            <a:r>
              <a:rPr lang="es-ES" sz="2000" dirty="0" smtClean="0"/>
              <a:t>: </a:t>
            </a:r>
            <a:r>
              <a:rPr lang="es-ES" sz="2000" dirty="0" err="1" smtClean="0"/>
              <a:t>Coverage</a:t>
            </a:r>
            <a:r>
              <a:rPr lang="es-ES" sz="2000" dirty="0" smtClean="0"/>
              <a:t> </a:t>
            </a:r>
            <a:r>
              <a:rPr lang="es-ES" sz="2000" dirty="0" err="1" smtClean="0"/>
              <a:t>issues</a:t>
            </a:r>
            <a:r>
              <a:rPr lang="es-ES" sz="2000" dirty="0" smtClean="0"/>
              <a:t>, quantum?</a:t>
            </a:r>
          </a:p>
          <a:p>
            <a:endParaRPr lang="es-E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err="1" smtClean="0"/>
              <a:t>Restrictive</a:t>
            </a:r>
            <a:r>
              <a:rPr lang="es-ES" sz="2000" dirty="0" smtClean="0"/>
              <a:t> </a:t>
            </a:r>
            <a:r>
              <a:rPr lang="es-ES" sz="2000" dirty="0" err="1" smtClean="0"/>
              <a:t>interpretation</a:t>
            </a:r>
            <a:r>
              <a:rPr lang="es-ES" sz="2000" dirty="0" smtClean="0"/>
              <a:t> of </a:t>
            </a:r>
            <a:r>
              <a:rPr lang="es-ES" sz="2000" dirty="0" err="1" smtClean="0"/>
              <a:t>courts</a:t>
            </a:r>
            <a:r>
              <a:rPr lang="es-ES" sz="2000" dirty="0" smtClean="0"/>
              <a:t>: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approach</a:t>
            </a:r>
            <a:r>
              <a:rPr lang="es-ES" sz="2000" dirty="0" smtClean="0"/>
              <a:t> of </a:t>
            </a:r>
            <a:r>
              <a:rPr lang="es-ES" sz="2000" dirty="0" err="1" smtClean="0"/>
              <a:t>courts</a:t>
            </a:r>
            <a:r>
              <a:rPr lang="es-ES" sz="2000" dirty="0" smtClean="0"/>
              <a:t> </a:t>
            </a:r>
            <a:r>
              <a:rPr lang="es-ES" sz="2000" dirty="0" err="1" smtClean="0"/>
              <a:t>is</a:t>
            </a:r>
            <a:r>
              <a:rPr lang="es-ES" sz="2000" dirty="0" smtClean="0"/>
              <a:t> </a:t>
            </a:r>
            <a:r>
              <a:rPr lang="es-ES" sz="2000" dirty="0" err="1" smtClean="0"/>
              <a:t>generally</a:t>
            </a:r>
            <a:r>
              <a:rPr lang="es-ES" sz="2000" dirty="0" smtClean="0"/>
              <a:t> </a:t>
            </a:r>
            <a:r>
              <a:rPr lang="es-ES" sz="2000" dirty="0" err="1" smtClean="0"/>
              <a:t>restrictive</a:t>
            </a:r>
            <a:r>
              <a:rPr lang="es-ES" sz="2000" dirty="0" smtClean="0"/>
              <a:t>.</a:t>
            </a: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13" name="Rectángulo 12"/>
          <p:cNvSpPr/>
          <p:nvPr/>
        </p:nvSpPr>
        <p:spPr>
          <a:xfrm>
            <a:off x="604436" y="4060907"/>
            <a:ext cx="11201844" cy="1552425"/>
          </a:xfrm>
          <a:prstGeom prst="rect">
            <a:avLst/>
          </a:prstGeom>
          <a:noFill/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8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5" y="48987"/>
            <a:ext cx="9640232" cy="1208868"/>
          </a:xfrm>
        </p:spPr>
        <p:txBody>
          <a:bodyPr>
            <a:normAutofit/>
          </a:bodyPr>
          <a:lstStyle/>
          <a:p>
            <a:r>
              <a:rPr lang="es-ES" b="1" dirty="0" err="1" smtClean="0"/>
              <a:t>Damages</a:t>
            </a:r>
            <a:r>
              <a:rPr lang="es-ES" b="1" dirty="0" smtClean="0"/>
              <a:t> in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context</a:t>
            </a:r>
            <a:r>
              <a:rPr lang="es-ES" b="1" dirty="0" smtClean="0"/>
              <a:t> of </a:t>
            </a:r>
            <a:r>
              <a:rPr lang="es-ES" b="1" dirty="0" err="1" smtClean="0"/>
              <a:t>cedants</a:t>
            </a:r>
            <a:r>
              <a:rPr lang="es-ES" b="1" dirty="0" smtClean="0"/>
              <a:t>/</a:t>
            </a:r>
            <a:r>
              <a:rPr lang="es-ES" b="1" dirty="0" err="1" smtClean="0"/>
              <a:t>reinsurers</a:t>
            </a:r>
            <a:endParaRPr lang="es-ES" b="1" dirty="0"/>
          </a:p>
        </p:txBody>
      </p:sp>
      <p:sp>
        <p:nvSpPr>
          <p:cNvPr id="9" name="Marcador de contenido 7"/>
          <p:cNvSpPr>
            <a:spLocks noGrp="1"/>
          </p:cNvSpPr>
          <p:nvPr>
            <p:ph idx="1"/>
          </p:nvPr>
        </p:nvSpPr>
        <p:spPr>
          <a:xfrm>
            <a:off x="604434" y="1690453"/>
            <a:ext cx="10749367" cy="4351338"/>
          </a:xfrm>
        </p:spPr>
        <p:txBody>
          <a:bodyPr>
            <a:normAutofit/>
          </a:bodyPr>
          <a:lstStyle/>
          <a:p>
            <a:endParaRPr lang="es-E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940" y="6476635"/>
            <a:ext cx="1371600" cy="352425"/>
          </a:xfrm>
          <a:prstGeom prst="rect">
            <a:avLst/>
          </a:prstGeom>
          <a:noFill/>
        </p:spPr>
      </p:pic>
      <p:sp>
        <p:nvSpPr>
          <p:cNvPr id="11" name="CuadroTexto 10"/>
          <p:cNvSpPr txBox="1"/>
          <p:nvPr/>
        </p:nvSpPr>
        <p:spPr>
          <a:xfrm>
            <a:off x="11806280" y="1100517"/>
            <a:ext cx="345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89437376"/>
              </p:ext>
            </p:extLst>
          </p:nvPr>
        </p:nvGraphicFramePr>
        <p:xfrm>
          <a:off x="702733" y="1794726"/>
          <a:ext cx="11184467" cy="446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6172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47418"/>
              </p:ext>
            </p:extLst>
          </p:nvPr>
        </p:nvGraphicFramePr>
        <p:xfrm>
          <a:off x="336210" y="1690453"/>
          <a:ext cx="11547106" cy="4786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04435" y="48987"/>
            <a:ext cx="10539815" cy="1208868"/>
          </a:xfrm>
        </p:spPr>
        <p:txBody>
          <a:bodyPr/>
          <a:lstStyle/>
          <a:p>
            <a:r>
              <a:rPr lang="es-ES" b="1" dirty="0" err="1"/>
              <a:t>Damages</a:t>
            </a:r>
            <a:r>
              <a:rPr lang="es-ES" b="1" dirty="0"/>
              <a:t> in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context</a:t>
            </a:r>
            <a:r>
              <a:rPr lang="es-ES" b="1" dirty="0"/>
              <a:t> of </a:t>
            </a:r>
            <a:r>
              <a:rPr lang="es-ES" b="1" dirty="0" err="1" smtClean="0"/>
              <a:t>cedants</a:t>
            </a:r>
            <a:r>
              <a:rPr lang="es-ES" b="1" dirty="0" smtClean="0"/>
              <a:t>/</a:t>
            </a:r>
            <a:r>
              <a:rPr lang="es-ES" b="1" dirty="0" err="1" smtClean="0"/>
              <a:t>reinsurers</a:t>
            </a:r>
            <a:r>
              <a:rPr lang="es-ES" b="1" dirty="0" smtClean="0"/>
              <a:t> (cont.)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10435312" y="48987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es-ES" sz="1400" noProof="1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Imagen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940" y="6476635"/>
            <a:ext cx="1371600" cy="352425"/>
          </a:xfrm>
          <a:prstGeom prst="rect">
            <a:avLst/>
          </a:prstGeom>
          <a:noFill/>
        </p:spPr>
      </p:pic>
      <p:sp>
        <p:nvSpPr>
          <p:cNvPr id="13" name="CuadroTexto 12"/>
          <p:cNvSpPr txBox="1"/>
          <p:nvPr/>
        </p:nvSpPr>
        <p:spPr>
          <a:xfrm>
            <a:off x="11806280" y="1100517"/>
            <a:ext cx="345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6</a:t>
            </a:r>
          </a:p>
          <a:p>
            <a:endParaRPr lang="es-ES" sz="1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309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4" y="48987"/>
            <a:ext cx="10463615" cy="1208868"/>
          </a:xfrm>
        </p:spPr>
        <p:txBody>
          <a:bodyPr>
            <a:normAutofit/>
          </a:bodyPr>
          <a:lstStyle/>
          <a:p>
            <a:r>
              <a:rPr lang="es-ES" b="1" dirty="0" err="1"/>
              <a:t>Damages</a:t>
            </a:r>
            <a:r>
              <a:rPr lang="es-ES" b="1" dirty="0"/>
              <a:t> in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context</a:t>
            </a:r>
            <a:r>
              <a:rPr lang="es-ES" b="1" dirty="0"/>
              <a:t> of </a:t>
            </a:r>
            <a:r>
              <a:rPr lang="es-ES" b="1" dirty="0" err="1"/>
              <a:t>cedants</a:t>
            </a:r>
            <a:r>
              <a:rPr lang="es-ES" b="1" dirty="0"/>
              <a:t>/</a:t>
            </a:r>
            <a:r>
              <a:rPr lang="es-ES" b="1" dirty="0" err="1"/>
              <a:t>reinsurers</a:t>
            </a:r>
            <a:r>
              <a:rPr lang="es-ES" b="1" dirty="0"/>
              <a:t> (cont.)</a:t>
            </a:r>
          </a:p>
        </p:txBody>
      </p:sp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940" y="6476635"/>
            <a:ext cx="1371600" cy="352425"/>
          </a:xfrm>
          <a:prstGeom prst="rect">
            <a:avLst/>
          </a:prstGeom>
          <a:noFill/>
        </p:spPr>
      </p:pic>
      <p:sp>
        <p:nvSpPr>
          <p:cNvPr id="12" name="CuadroTexto 11"/>
          <p:cNvSpPr txBox="1"/>
          <p:nvPr/>
        </p:nvSpPr>
        <p:spPr>
          <a:xfrm>
            <a:off x="11806280" y="1100517"/>
            <a:ext cx="345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endParaRPr lang="es-ES" sz="1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4436" y="2882142"/>
            <a:ext cx="11201844" cy="2646592"/>
          </a:xfrm>
          <a:prstGeom prst="rect">
            <a:avLst/>
          </a:prstGeom>
          <a:noFill/>
          <a:ln>
            <a:solidFill>
              <a:srgbClr val="D24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Grupo 8"/>
          <p:cNvGrpSpPr/>
          <p:nvPr/>
        </p:nvGrpSpPr>
        <p:grpSpPr>
          <a:xfrm>
            <a:off x="904546" y="2395985"/>
            <a:ext cx="7841292" cy="972313"/>
            <a:chOff x="304653" y="445916"/>
            <a:chExt cx="7841292" cy="734948"/>
          </a:xfrm>
        </p:grpSpPr>
        <p:sp>
          <p:nvSpPr>
            <p:cNvPr id="10" name="Rectángulo redondeado 9"/>
            <p:cNvSpPr/>
            <p:nvPr/>
          </p:nvSpPr>
          <p:spPr>
            <a:xfrm>
              <a:off x="304653" y="445916"/>
              <a:ext cx="7841292" cy="734948"/>
            </a:xfrm>
            <a:prstGeom prst="roundRect">
              <a:avLst/>
            </a:prstGeom>
            <a:solidFill>
              <a:srgbClr val="D2472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>
            <a:xfrm>
              <a:off x="304653" y="574105"/>
              <a:ext cx="7793456" cy="4421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6382" tIns="0" rIns="296382" bIns="0" numCol="1" spcCol="1270" anchor="ctr" anchorCtr="0">
              <a:noAutofit/>
            </a:bodyPr>
            <a:lstStyle/>
            <a:p>
              <a:r>
                <a:rPr lang="es-ES" sz="2400" dirty="0"/>
                <a:t>Can </a:t>
              </a:r>
              <a:r>
                <a:rPr lang="es-ES" sz="2400" dirty="0" err="1"/>
                <a:t>punitive</a:t>
              </a:r>
              <a:r>
                <a:rPr lang="es-ES" sz="2400" dirty="0"/>
                <a:t> </a:t>
              </a:r>
              <a:r>
                <a:rPr lang="es-ES" sz="2400" dirty="0" err="1"/>
                <a:t>interest</a:t>
              </a:r>
              <a:r>
                <a:rPr lang="es-ES" sz="2400" dirty="0"/>
                <a:t> be </a:t>
              </a:r>
              <a:r>
                <a:rPr lang="es-ES" sz="2400" dirty="0" err="1"/>
                <a:t>charged</a:t>
              </a:r>
              <a:r>
                <a:rPr lang="es-ES" sz="2400" dirty="0"/>
                <a:t> </a:t>
              </a:r>
              <a:r>
                <a:rPr lang="es-ES" sz="2400" dirty="0" err="1"/>
                <a:t>by</a:t>
              </a:r>
              <a:r>
                <a:rPr lang="es-ES" sz="2400" dirty="0"/>
                <a:t> </a:t>
              </a:r>
              <a:r>
                <a:rPr lang="es-ES" sz="2400" dirty="0" err="1"/>
                <a:t>cedant</a:t>
              </a:r>
              <a:r>
                <a:rPr lang="es-ES" sz="2400" dirty="0"/>
                <a:t> in </a:t>
              </a:r>
              <a:r>
                <a:rPr lang="es-ES" sz="2400" dirty="0" err="1"/>
                <a:t>the</a:t>
              </a:r>
              <a:r>
                <a:rPr lang="es-ES" sz="2400" dirty="0"/>
                <a:t> </a:t>
              </a:r>
              <a:r>
                <a:rPr lang="es-ES" sz="2400" dirty="0" err="1"/>
                <a:t>event</a:t>
              </a:r>
              <a:r>
                <a:rPr lang="es-ES" sz="2400" dirty="0"/>
                <a:t> of late </a:t>
              </a:r>
              <a:r>
                <a:rPr lang="es-ES" sz="2400" dirty="0" err="1"/>
                <a:t>payment</a:t>
              </a:r>
              <a:r>
                <a:rPr lang="es-ES" sz="2400" dirty="0"/>
                <a:t> of </a:t>
              </a:r>
              <a:r>
                <a:rPr lang="es-ES" sz="2400" dirty="0" err="1"/>
                <a:t>the</a:t>
              </a:r>
              <a:r>
                <a:rPr lang="es-ES" sz="2400" dirty="0"/>
                <a:t> </a:t>
              </a:r>
              <a:r>
                <a:rPr lang="es-ES" sz="2400" dirty="0" err="1"/>
                <a:t>claim</a:t>
              </a:r>
              <a:r>
                <a:rPr lang="es-ES" sz="2400" dirty="0"/>
                <a:t> </a:t>
              </a:r>
              <a:r>
                <a:rPr lang="es-ES" sz="2400" dirty="0" err="1"/>
                <a:t>by</a:t>
              </a:r>
              <a:r>
                <a:rPr lang="es-ES" sz="2400" dirty="0"/>
                <a:t> </a:t>
              </a:r>
              <a:r>
                <a:rPr lang="es-ES" sz="2400" dirty="0" err="1"/>
                <a:t>reinsurers</a:t>
              </a:r>
              <a:r>
                <a:rPr lang="es-ES" sz="2400" dirty="0"/>
                <a:t>?</a:t>
              </a:r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831625" y="3435665"/>
            <a:ext cx="1023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err="1"/>
              <a:t>Assumptions</a:t>
            </a:r>
            <a:r>
              <a:rPr lang="es-ES" sz="2000" dirty="0"/>
              <a:t>: no </a:t>
            </a:r>
            <a:r>
              <a:rPr lang="es-ES" sz="2000" dirty="0" err="1"/>
              <a:t>punitive</a:t>
            </a:r>
            <a:r>
              <a:rPr lang="es-ES" sz="2000" dirty="0"/>
              <a:t> </a:t>
            </a:r>
            <a:r>
              <a:rPr lang="es-ES" sz="2000" dirty="0" err="1"/>
              <a:t>interest</a:t>
            </a:r>
            <a:r>
              <a:rPr lang="es-ES" sz="2000" dirty="0"/>
              <a:t> has </a:t>
            </a:r>
            <a:r>
              <a:rPr lang="es-ES" sz="2000" dirty="0" err="1"/>
              <a:t>been</a:t>
            </a:r>
            <a:r>
              <a:rPr lang="es-ES" sz="2000" dirty="0"/>
              <a:t> </a:t>
            </a:r>
            <a:r>
              <a:rPr lang="es-ES" sz="2000" dirty="0" err="1"/>
              <a:t>paid</a:t>
            </a:r>
            <a:r>
              <a:rPr lang="es-ES" sz="2000" dirty="0"/>
              <a:t> </a:t>
            </a:r>
            <a:r>
              <a:rPr lang="es-ES" sz="2000" dirty="0" err="1"/>
              <a:t>by</a:t>
            </a:r>
            <a:r>
              <a:rPr lang="es-ES" sz="2000" dirty="0"/>
              <a:t> </a:t>
            </a:r>
            <a:r>
              <a:rPr lang="es-ES" sz="2000" dirty="0" err="1"/>
              <a:t>cedant</a:t>
            </a:r>
            <a:r>
              <a:rPr lang="es-ES" sz="2000" dirty="0"/>
              <a:t> and </a:t>
            </a:r>
            <a:r>
              <a:rPr lang="es-ES" sz="2000" dirty="0" err="1"/>
              <a:t>there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no </a:t>
            </a:r>
            <a:r>
              <a:rPr lang="es-ES" sz="2000" dirty="0" err="1"/>
              <a:t>express</a:t>
            </a:r>
            <a:r>
              <a:rPr lang="es-ES" sz="2000" dirty="0"/>
              <a:t> </a:t>
            </a:r>
            <a:r>
              <a:rPr lang="es-ES" sz="2000" dirty="0" err="1"/>
              <a:t>covenant</a:t>
            </a:r>
            <a:r>
              <a:rPr lang="es-ES" sz="2000" dirty="0"/>
              <a:t> in </a:t>
            </a:r>
            <a:r>
              <a:rPr lang="es-ES" sz="2000" dirty="0" err="1"/>
              <a:t>this</a:t>
            </a:r>
            <a:r>
              <a:rPr lang="es-ES" sz="2000" dirty="0"/>
              <a:t> </a:t>
            </a:r>
            <a:r>
              <a:rPr lang="es-ES" sz="2000" dirty="0" err="1"/>
              <a:t>regard</a:t>
            </a:r>
            <a:r>
              <a:rPr lang="es-ES" sz="2000" dirty="0"/>
              <a:t> in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reinsurance</a:t>
            </a:r>
            <a:r>
              <a:rPr lang="es-ES" sz="2000" dirty="0"/>
              <a:t> </a:t>
            </a:r>
            <a:r>
              <a:rPr lang="es-ES" sz="2000" dirty="0" err="1"/>
              <a:t>contract</a:t>
            </a:r>
            <a:r>
              <a:rPr lang="es-ES" sz="20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err="1"/>
              <a:t>Potential</a:t>
            </a:r>
            <a:r>
              <a:rPr lang="es-ES" sz="2000" dirty="0"/>
              <a:t> </a:t>
            </a:r>
            <a:r>
              <a:rPr lang="es-ES" sz="2000" dirty="0" err="1"/>
              <a:t>analogical</a:t>
            </a:r>
            <a:r>
              <a:rPr lang="es-ES" sz="2000" dirty="0"/>
              <a:t> </a:t>
            </a:r>
            <a:r>
              <a:rPr lang="es-ES" sz="2000" dirty="0" err="1"/>
              <a:t>application</a:t>
            </a:r>
            <a:r>
              <a:rPr lang="es-ES" sz="2000" dirty="0"/>
              <a:t> of </a:t>
            </a:r>
            <a:r>
              <a:rPr lang="es-ES" sz="2000" dirty="0" err="1"/>
              <a:t>punitive</a:t>
            </a:r>
            <a:r>
              <a:rPr lang="es-ES" sz="2000" dirty="0"/>
              <a:t> </a:t>
            </a:r>
            <a:r>
              <a:rPr lang="es-ES" sz="2000" dirty="0" err="1"/>
              <a:t>interest</a:t>
            </a:r>
            <a:r>
              <a:rPr lang="es-ES" sz="2000" dirty="0"/>
              <a:t> </a:t>
            </a:r>
            <a:r>
              <a:rPr lang="es-ES" sz="2000" dirty="0" err="1"/>
              <a:t>provisions</a:t>
            </a:r>
            <a:r>
              <a:rPr lang="es-ES" sz="2000" dirty="0"/>
              <a:t>: </a:t>
            </a:r>
            <a:r>
              <a:rPr lang="es-ES" sz="2000" dirty="0" err="1"/>
              <a:t>reinsurance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a </a:t>
            </a:r>
            <a:r>
              <a:rPr lang="es-ES" sz="2000" dirty="0" err="1"/>
              <a:t>form</a:t>
            </a:r>
            <a:r>
              <a:rPr lang="es-ES" sz="2000" dirty="0"/>
              <a:t> of </a:t>
            </a:r>
            <a:r>
              <a:rPr lang="es-ES" sz="2000" dirty="0" err="1"/>
              <a:t>casualty</a:t>
            </a:r>
            <a:r>
              <a:rPr lang="es-ES" sz="2000" dirty="0"/>
              <a:t> </a:t>
            </a:r>
            <a:r>
              <a:rPr lang="es-ES" sz="2000" dirty="0" err="1"/>
              <a:t>insurance</a:t>
            </a:r>
            <a:r>
              <a:rPr lang="es-ES" sz="2000" dirty="0"/>
              <a:t>. </a:t>
            </a:r>
            <a:r>
              <a:rPr lang="es-ES" sz="2000" dirty="0" err="1"/>
              <a:t>Analogy</a:t>
            </a:r>
            <a:r>
              <a:rPr lang="es-ES" sz="2000" dirty="0"/>
              <a:t> </a:t>
            </a:r>
            <a:r>
              <a:rPr lang="es-ES" sz="2000" dirty="0" err="1"/>
              <a:t>requires</a:t>
            </a:r>
            <a:r>
              <a:rPr lang="es-ES" sz="2000" dirty="0"/>
              <a:t> </a:t>
            </a:r>
            <a:r>
              <a:rPr lang="es-ES" sz="2000" dirty="0" err="1"/>
              <a:t>two</a:t>
            </a:r>
            <a:r>
              <a:rPr lang="es-ES" sz="2000" dirty="0"/>
              <a:t> </a:t>
            </a:r>
            <a:r>
              <a:rPr lang="es-ES" sz="2000" dirty="0" err="1"/>
              <a:t>situations</a:t>
            </a:r>
            <a:r>
              <a:rPr lang="es-ES" sz="2000" dirty="0"/>
              <a:t>, </a:t>
            </a:r>
            <a:r>
              <a:rPr lang="es-ES" sz="2000" dirty="0" err="1"/>
              <a:t>one</a:t>
            </a:r>
            <a:r>
              <a:rPr lang="es-ES" sz="2000" dirty="0"/>
              <a:t> </a:t>
            </a:r>
            <a:r>
              <a:rPr lang="es-ES" sz="2000" dirty="0" err="1"/>
              <a:t>regulated</a:t>
            </a:r>
            <a:r>
              <a:rPr lang="es-ES" sz="2000" dirty="0"/>
              <a:t> and </a:t>
            </a:r>
            <a:r>
              <a:rPr lang="es-ES" sz="2000" dirty="0" err="1"/>
              <a:t>one</a:t>
            </a:r>
            <a:r>
              <a:rPr lang="es-ES" sz="2000" dirty="0"/>
              <a:t> </a:t>
            </a:r>
            <a:r>
              <a:rPr lang="es-ES" sz="2000" dirty="0" err="1"/>
              <a:t>not</a:t>
            </a:r>
            <a:r>
              <a:rPr lang="es-ES" sz="2000" dirty="0"/>
              <a:t> </a:t>
            </a:r>
            <a:r>
              <a:rPr lang="es-ES" sz="2000" dirty="0" err="1"/>
              <a:t>regulated</a:t>
            </a:r>
            <a:r>
              <a:rPr lang="es-ES" sz="2000" dirty="0"/>
              <a:t>,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rationale</a:t>
            </a:r>
            <a:r>
              <a:rPr lang="es-ES" sz="2000" dirty="0"/>
              <a:t> of </a:t>
            </a:r>
            <a:r>
              <a:rPr lang="es-ES" sz="2000" dirty="0" err="1"/>
              <a:t>which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</a:t>
            </a:r>
            <a:r>
              <a:rPr lang="es-ES" sz="2000" dirty="0" err="1"/>
              <a:t>nevertheless</a:t>
            </a:r>
            <a:r>
              <a:rPr lang="es-ES" sz="2000" dirty="0"/>
              <a:t> </a:t>
            </a:r>
            <a:r>
              <a:rPr lang="es-ES" sz="2000" dirty="0" err="1"/>
              <a:t>identical</a:t>
            </a:r>
            <a:r>
              <a:rPr lang="es-ES" sz="2000" dirty="0"/>
              <a:t>. </a:t>
            </a:r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5717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905516"/>
              </p:ext>
            </p:extLst>
          </p:nvPr>
        </p:nvGraphicFramePr>
        <p:xfrm>
          <a:off x="336210" y="1690453"/>
          <a:ext cx="11547106" cy="4786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04435" y="48987"/>
            <a:ext cx="10539815" cy="1208868"/>
          </a:xfrm>
        </p:spPr>
        <p:txBody>
          <a:bodyPr/>
          <a:lstStyle/>
          <a:p>
            <a:r>
              <a:rPr lang="es-ES" b="1" dirty="0" err="1"/>
              <a:t>Damages</a:t>
            </a:r>
            <a:r>
              <a:rPr lang="es-ES" b="1" dirty="0"/>
              <a:t> in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context</a:t>
            </a:r>
            <a:r>
              <a:rPr lang="es-ES" b="1" dirty="0"/>
              <a:t> of </a:t>
            </a:r>
            <a:r>
              <a:rPr lang="es-ES" b="1" dirty="0" err="1" smtClean="0"/>
              <a:t>cedants</a:t>
            </a:r>
            <a:r>
              <a:rPr lang="es-ES" b="1" dirty="0" smtClean="0"/>
              <a:t>/</a:t>
            </a:r>
            <a:r>
              <a:rPr lang="es-ES" b="1" dirty="0" err="1" smtClean="0"/>
              <a:t>reinsurers</a:t>
            </a:r>
            <a:r>
              <a:rPr lang="es-ES" b="1" dirty="0" smtClean="0"/>
              <a:t> (cont.)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10435312" y="48987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es-ES" sz="1400" noProof="1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Imagen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940" y="6476635"/>
            <a:ext cx="1371600" cy="352425"/>
          </a:xfrm>
          <a:prstGeom prst="rect">
            <a:avLst/>
          </a:prstGeom>
          <a:noFill/>
        </p:spPr>
      </p:pic>
      <p:sp>
        <p:nvSpPr>
          <p:cNvPr id="13" name="CuadroTexto 12"/>
          <p:cNvSpPr txBox="1"/>
          <p:nvPr/>
        </p:nvSpPr>
        <p:spPr>
          <a:xfrm>
            <a:off x="11806280" y="1100517"/>
            <a:ext cx="345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</a:t>
            </a:r>
            <a:endParaRPr lang="es-ES" sz="14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endParaRPr lang="es-ES" sz="1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6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3380953" y="1982549"/>
            <a:ext cx="5430093" cy="2626459"/>
            <a:chOff x="4229100" y="2671870"/>
            <a:chExt cx="3733800" cy="1705452"/>
          </a:xfrm>
        </p:grpSpPr>
        <p:pic>
          <p:nvPicPr>
            <p:cNvPr id="2" name="Imagen 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9915" y="3456303"/>
              <a:ext cx="1371600" cy="352425"/>
            </a:xfrm>
            <a:prstGeom prst="rect">
              <a:avLst/>
            </a:prstGeom>
            <a:noFill/>
          </p:spPr>
        </p:pic>
        <p:sp>
          <p:nvSpPr>
            <p:cNvPr id="3" name="CuadroTexto 2"/>
            <p:cNvSpPr txBox="1"/>
            <p:nvPr/>
          </p:nvSpPr>
          <p:spPr>
            <a:xfrm>
              <a:off x="5315448" y="3957637"/>
              <a:ext cx="1561104" cy="419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900" dirty="0" smtClean="0"/>
                <a:t>Lagasca</a:t>
              </a:r>
              <a:r>
                <a:rPr lang="es-ES" sz="900" dirty="0"/>
                <a:t>, </a:t>
              </a:r>
              <a:r>
                <a:rPr lang="es-ES" sz="900" dirty="0" smtClean="0"/>
                <a:t>88</a:t>
              </a:r>
              <a:r>
                <a:rPr lang="es-ES" sz="900" dirty="0"/>
                <a:t/>
              </a:r>
              <a:br>
                <a:rPr lang="es-ES" sz="900" dirty="0"/>
              </a:br>
              <a:r>
                <a:rPr lang="es-ES" sz="900" dirty="0"/>
                <a:t>28001 Madrid - </a:t>
              </a:r>
              <a:r>
                <a:rPr lang="es-ES" sz="900" dirty="0" err="1" smtClean="0"/>
                <a:t>Spain</a:t>
              </a:r>
              <a:endParaRPr lang="es-ES" sz="900" dirty="0"/>
            </a:p>
            <a:p>
              <a:pPr algn="ctr"/>
              <a:r>
                <a:rPr lang="es-ES" sz="900" dirty="0" err="1" smtClean="0"/>
                <a:t>Phone</a:t>
              </a:r>
              <a:r>
                <a:rPr lang="es-ES" sz="900" dirty="0" smtClean="0"/>
                <a:t>: (+34) </a:t>
              </a:r>
              <a:r>
                <a:rPr lang="es-ES" sz="900" dirty="0"/>
                <a:t>914 355 412 </a:t>
              </a:r>
              <a:br>
                <a:rPr lang="es-ES" sz="900" dirty="0"/>
              </a:br>
              <a:r>
                <a:rPr lang="es-ES" sz="900" dirty="0" smtClean="0"/>
                <a:t>Fax: (+34) </a:t>
              </a:r>
              <a:r>
                <a:rPr lang="es-ES" sz="900" dirty="0"/>
                <a:t>915 766 716 </a:t>
              </a:r>
            </a:p>
          </p:txBody>
        </p:sp>
        <p:sp>
          <p:nvSpPr>
            <p:cNvPr id="4" name="Rectángulo 3"/>
            <p:cNvSpPr/>
            <p:nvPr/>
          </p:nvSpPr>
          <p:spPr>
            <a:xfrm>
              <a:off x="4229100" y="2671870"/>
              <a:ext cx="3733800" cy="6355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b="1" dirty="0" smtClean="0">
                  <a:latin typeface="Gisha" panose="020B0502040204020203" pitchFamily="34" charset="-79"/>
                  <a:cs typeface="Gisha" panose="020B0502040204020203" pitchFamily="34" charset="-79"/>
                </a:rPr>
                <a:t>JORGE ANGELL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>
                  <a:latin typeface="Gisha" panose="020B0502040204020203" pitchFamily="34" charset="-79"/>
                  <a:cs typeface="Gisha" panose="020B0502040204020203" pitchFamily="34" charset="-79"/>
                </a:rPr>
                <a:t/>
              </a:r>
              <a:br>
                <a:rPr lang="en-US" dirty="0">
                  <a:latin typeface="Gisha" panose="020B0502040204020203" pitchFamily="34" charset="-79"/>
                  <a:cs typeface="Gisha" panose="020B0502040204020203" pitchFamily="34" charset="-79"/>
                </a:rPr>
              </a:br>
              <a:r>
                <a:rPr lang="en-US" dirty="0" smtClean="0">
                  <a:latin typeface="Gisha" panose="020B0502040204020203" pitchFamily="34" charset="-79"/>
                  <a:cs typeface="Gisha" panose="020B0502040204020203" pitchFamily="34" charset="-79"/>
                </a:rPr>
                <a:t>Senior Partner </a:t>
              </a:r>
              <a:endParaRPr lang="en-US" dirty="0">
                <a:latin typeface="Gisha" panose="020B0502040204020203" pitchFamily="34" charset="-79"/>
                <a:cs typeface="Gisha" panose="020B0502040204020203" pitchFamily="34" charset="-79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Gisha" panose="020B0502040204020203" pitchFamily="34" charset="-79"/>
                  <a:cs typeface="Gisha" panose="020B0502040204020203" pitchFamily="34" charset="-79"/>
                </a:rPr>
                <a:t>jangell@rodrigoabogados.com</a:t>
              </a:r>
              <a:endParaRPr lang="en-US" dirty="0">
                <a:solidFill>
                  <a:schemeClr val="bg1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476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Bienvenido a PowerPoint</Template>
  <TotalTime>0</TotalTime>
  <Words>766</Words>
  <Application>Microsoft Office PowerPoint</Application>
  <PresentationFormat>Custom</PresentationFormat>
  <Paragraphs>69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WelcomeDoc</vt:lpstr>
      <vt:lpstr>LC Rodrigo Abogados</vt:lpstr>
      <vt:lpstr>Timeframes for payment of claims</vt:lpstr>
      <vt:lpstr>Timeframes for payment of claims (cont.)</vt:lpstr>
      <vt:lpstr>Timeframes for payment of claims (cont.)</vt:lpstr>
      <vt:lpstr>Damages in the context of cedants/reinsurers</vt:lpstr>
      <vt:lpstr>Damages in the context of cedants/reinsurers (cont.)</vt:lpstr>
      <vt:lpstr>Damages in the context of cedants/reinsurers (cont.)</vt:lpstr>
      <vt:lpstr>Damages in the context of cedants/reinsurers (cont.)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0566_0025</cp:keywords>
  <cp:lastModifiedBy/>
  <cp:revision>1</cp:revision>
  <dcterms:created xsi:type="dcterms:W3CDTF">2015-06-16T11:04:23Z</dcterms:created>
  <dcterms:modified xsi:type="dcterms:W3CDTF">2016-01-21T03:23:13Z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